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411" r:id="rId3"/>
    <p:sldId id="412" r:id="rId4"/>
    <p:sldId id="413" r:id="rId5"/>
    <p:sldId id="414" r:id="rId6"/>
    <p:sldId id="410" r:id="rId7"/>
    <p:sldId id="415" r:id="rId8"/>
    <p:sldId id="409" r:id="rId9"/>
    <p:sldId id="406" r:id="rId10"/>
    <p:sldId id="399" r:id="rId11"/>
    <p:sldId id="400" r:id="rId12"/>
    <p:sldId id="408" r:id="rId13"/>
    <p:sldId id="40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193"/>
    <p:restoredTop sz="80695"/>
  </p:normalViewPr>
  <p:slideViewPr>
    <p:cSldViewPr snapToGrid="0">
      <p:cViewPr varScale="1">
        <p:scale>
          <a:sx n="73" d="100"/>
          <a:sy n="73" d="100"/>
        </p:scale>
        <p:origin x="208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A970-C0B9-9A44-A7B4-290F6C6A0470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84EEA-E425-B44A-9204-0914650231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4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76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9A6D3-8459-3B54-59F2-0723789AC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521BFA-9ABD-AF05-86C4-AFE24C963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B10284-437F-CEAC-0F63-6E6FD4A0B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1A266-4016-364D-699C-4BDB0C85B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659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022E1-0ACA-0E2F-3311-F9444B08B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BCA3EC-58EE-F684-CDD5-F2873D3E6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5B1297-B1E3-0504-5ECC-DF267C97BA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9E204-4A39-88F4-FF4E-50110AAA73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903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6CE7A-2A07-A122-F6C9-13311036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9DEC71-9786-4115-A915-6C71E01B9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7217A9-BD0B-B33F-81A0-D08EFB17A9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EDC38-4087-2719-4B1D-9E1EDB5D4E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1723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0078A-FB42-1D19-009F-A9521A4F0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7A8131-984E-B50F-9CD3-8625CE7BE3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D6A414-ECC6-8107-B07C-0F4C5EBB0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13AC4-3C12-ADBA-ACA6-D5A2B32983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53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4DD6A-E54D-8EA1-A6CD-995F1F25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DF83DE-4B17-C0E8-C402-2A3EB99B49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44DEB3-5969-8C3A-BB2F-965DD7F49E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5DF94-D180-BED8-C1D6-601E9C6E03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10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1B7AE-1C81-B734-C9D6-CED78D69C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A3EA03-3A34-51AF-BDDE-241E333B8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FA382B-32CD-6C07-BEBF-84BED281EE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2C82C-C8AA-3CCE-AE19-E70AB957C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42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9F25E-680B-9357-5737-5F2B40BF8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E331F2-4701-305F-B585-047903AD77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6D7538-2AD5-61E6-D7DC-96D5A75A5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4BF7B3-A9E5-5B50-8D6D-7F85D59A5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919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CBE30-A31A-B95C-6A9A-5C966A8BC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993D2B-81DB-EF8D-0F6B-E09B5BABF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E35E5-6CFA-8121-F078-7BCF0D68DB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364AA-E280-581D-0306-3FB0682C6F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01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68685-2740-1A02-A888-CB3209430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792766-69E9-9A31-4A6D-516C855E3B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76AC13-40E2-E3F2-5954-C7D2B0020D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E875F8-61FB-74E5-7230-2B5249A094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6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56111-98A4-AD83-3733-B3F907AED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90713C-C391-70AF-721B-5A0B265FC6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E87F28-F566-44CD-5DED-0730764BA0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2671A-02C4-341C-D2A9-279C0AF458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47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68C91-ED2E-16FB-4F43-1BFC9F3D3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97C8DE-140E-EB57-AA52-C83179CB3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8945C4-77B8-F607-8072-48002AF67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0AE0C-066F-79CE-5A9A-706C846FDB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710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25646-2A4A-8729-FBAB-90F2B593E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D36DD9-9FAB-D26E-4709-19044FE214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6E1719-A018-A8B0-AD68-9650175F0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00413-A047-80D2-A218-7F06C0DF15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84EEA-E425-B44A-9204-0914650231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424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0A794-C83A-C227-3E48-A2B86EED8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5323BE-BB28-8AAD-5B88-38F5FA47B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D6D8E-0A0F-68C6-FD2A-2CFEA0117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D0E42-8B3D-439C-B75F-B879805F41DF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3D81C-C533-6940-A169-760C61A30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11FE6-4F8D-8110-DCA8-8C6B44A90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95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390DC-98E7-A75D-6423-EB52A7A3B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026C5-9986-3268-DBFB-7B5798B314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FAE5C-16AE-5DD8-FA4A-73B74BFF7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B95FC-5A54-4C9B-971C-63960D72D2FB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A053-C356-99BB-199A-106D2945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A631B-61B2-2F93-AB41-801A90D1B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593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E621C9-3486-42A0-4FEE-AD47179899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273E58-13C3-AB18-0A24-62C310225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916D2-2FAA-005A-53DE-622E8A710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ABF1D-0CE5-4E97-AF55-D280B8858CDF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D66509-CA6F-2EDC-D9AB-EC9A480BD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A970C-A7F4-6605-DACE-A2A0146D6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4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46186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9042D-C187-4ED9-7380-7D31A746C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756B7-8BFD-D330-C01E-5E2560461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27F41-8729-AF17-D4C4-B6AD225B6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BCE3F-6CF9-4F96-B1EC-12B4BD430C29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747431-329A-457D-5964-B906581D4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1CDCE-183A-52C0-EC26-8ABB2E474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1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0FFE-6FE5-750E-40E3-C330BD2B2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C58FB-8CCA-52E8-81CA-1A90CF7FE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2C4EB-97CD-2930-9C11-135691215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AEA3-C097-47E2-94C8-A6D46417E79A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9BCF3-7E3A-48ED-D224-DE9FE046D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A7B39-0F53-F15C-3420-AC5FF7D7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7D038-98D1-6D02-A4DF-EFC3FCFEB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5500E-9DB0-CBC0-AD1C-FB746CF972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859AE-9F1F-B491-9223-8EB775A56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539488-222B-F438-5C83-EF56F3664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92494-8CE4-4BFF-AD8B-CA3F394424CD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A08A0-6C80-CCC3-925F-9E620CC47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15BB7D-48AE-B094-D20F-7E761CDF7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13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6B97A-CEE8-EACE-8A1A-67D4CC6E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CBF91-72C5-6B68-3EF7-06EF13144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9B0393-D82D-89F1-0362-330D36A8B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EA90CF-096B-5E5F-78DC-D186826F7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75F8F6-0A67-B279-494A-7F3493055D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998133-7FF5-95E4-93F3-2256AE5A9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4618-370C-4909-8F3F-7A1E706AFE94}" type="datetime1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F4E962-E4BF-1050-F9C5-18F4C79F2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DEC7F0-2C18-4DD1-C2ED-6787FD75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8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9CF23-93FC-818E-F942-864411260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CE1A8B-EFF7-5647-6570-B7F00C97A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B30EE-B64E-47BC-8431-E1EEE4910FF9}" type="datetime1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D0EBCC-1BF3-0CCF-7804-B7C8DEC6F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5E6C9A-FDB8-A054-42DF-A04E4F63A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49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E7F7AC-212B-0B38-CBC8-1856BE865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7488-B55E-4AD8-A765-D6B7C867AD95}" type="datetime1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2690E0-2045-47A3-8CB3-D5479D5E4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79672-5238-BC91-339E-95627C08F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614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930E3-EA1B-94C7-77EF-A14AFF54A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F58A9-7E90-5F20-2C83-F64F12536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035D79-38B0-9788-E39C-D2B1F8BF0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AF92B-D099-CC18-4A18-451A0E363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C7B2-52F1-4D76-9C03-70A7A78782A6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5C0C18-6D5F-30AB-CC3D-4761C8BFE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35A926-58FF-195A-D92A-A4DD5F198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2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2EC73-4C42-CC1A-7CC6-456524DE2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40A1C4-D86E-AEE6-FCBB-2E0076810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7E0EB7-5482-009D-3101-ABCFAFAD4F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FC05C6-3C2B-A35D-7349-1AD57FC0C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2560-DA55-45F0-8C57-D7FC0A8E297A}" type="datetime1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2DABA-18F4-5E7F-B538-8563909A2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2A9FE9-8F13-1673-E021-736A8463B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0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C23C8-3FA6-3FDC-E4B2-61EC61EBD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A26AC-C3ED-812A-8835-58258CE18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6B994-59E9-1191-9D40-9E6D7E660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5CC9F-DF5D-409A-9B0B-3718300E0EF1}" type="datetime1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112DF-DADC-6810-1F3F-B27AFC462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A7D56-D3B3-0215-E3D7-E1F743758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22395-91BF-4FB6-90CD-4A04806BA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37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pittisl/infinibench" TargetMode="External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hyperlink" Target="https://pittisl.github.i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microsoft.com/office/2007/relationships/hdphoto" Target="../media/hdphoto1.wdp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3.wdp"/><Relationship Id="rId18" Type="http://schemas.openxmlformats.org/officeDocument/2006/relationships/image" Target="../media/image37.png"/><Relationship Id="rId26" Type="http://schemas.openxmlformats.org/officeDocument/2006/relationships/image" Target="../media/image43.png"/><Relationship Id="rId3" Type="http://schemas.openxmlformats.org/officeDocument/2006/relationships/image" Target="../media/image24.png"/><Relationship Id="rId21" Type="http://schemas.openxmlformats.org/officeDocument/2006/relationships/image" Target="../media/image39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17" Type="http://schemas.openxmlformats.org/officeDocument/2006/relationships/image" Target="../media/image36.jpeg"/><Relationship Id="rId25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5.jpeg"/><Relationship Id="rId20" Type="http://schemas.openxmlformats.org/officeDocument/2006/relationships/hyperlink" Target="https://www.google.com/url?sa=i&amp;url=https%3A%2F%2Fwww.flaticon.com%2Ffree-icon%2Fchair_7343316&amp;psig=AOvVaw0zEqhRLf2oTjHTkjK27wcS&amp;ust=1763048171609000&amp;source=images&amp;cd=vfe&amp;opi=89978449&amp;ved=0CBYQjRxqFwoTCIC6krL47JADFQAAAAAdAAAAABAz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24" Type="http://schemas.microsoft.com/office/2007/relationships/hdphoto" Target="../media/hdphoto4.wdp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23" Type="http://schemas.openxmlformats.org/officeDocument/2006/relationships/image" Target="../media/image41.png"/><Relationship Id="rId10" Type="http://schemas.microsoft.com/office/2007/relationships/hdphoto" Target="../media/hdphoto2.wdp"/><Relationship Id="rId19" Type="http://schemas.openxmlformats.org/officeDocument/2006/relationships/image" Target="../media/image38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Relationship Id="rId14" Type="http://schemas.openxmlformats.org/officeDocument/2006/relationships/image" Target="../media/image33.png"/><Relationship Id="rId22" Type="http://schemas.openxmlformats.org/officeDocument/2006/relationships/image" Target="../media/image40.png"/><Relationship Id="rId27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45.png"/><Relationship Id="rId21" Type="http://schemas.openxmlformats.org/officeDocument/2006/relationships/image" Target="../media/image14.png"/><Relationship Id="rId7" Type="http://schemas.openxmlformats.org/officeDocument/2006/relationships/image" Target="../media/image49.svg"/><Relationship Id="rId12" Type="http://schemas.openxmlformats.org/officeDocument/2006/relationships/image" Target="../media/image26.png"/><Relationship Id="rId17" Type="http://schemas.microsoft.com/office/2007/relationships/hdphoto" Target="../media/hdphoto5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0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11" Type="http://schemas.openxmlformats.org/officeDocument/2006/relationships/image" Target="../media/image25.jpeg"/><Relationship Id="rId5" Type="http://schemas.openxmlformats.org/officeDocument/2006/relationships/image" Target="../media/image47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27.png"/><Relationship Id="rId3" Type="http://schemas.openxmlformats.org/officeDocument/2006/relationships/image" Target="../media/image52.png"/><Relationship Id="rId21" Type="http://schemas.openxmlformats.org/officeDocument/2006/relationships/image" Target="../media/image30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5.jpe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24" Type="http://schemas.openxmlformats.org/officeDocument/2006/relationships/image" Target="../media/image32.png"/><Relationship Id="rId5" Type="http://schemas.openxmlformats.org/officeDocument/2006/relationships/image" Target="../media/image54.png"/><Relationship Id="rId15" Type="http://schemas.openxmlformats.org/officeDocument/2006/relationships/image" Target="../media/image24.png"/><Relationship Id="rId23" Type="http://schemas.openxmlformats.org/officeDocument/2006/relationships/image" Target="../media/image31.png"/><Relationship Id="rId10" Type="http://schemas.openxmlformats.org/officeDocument/2006/relationships/image" Target="../media/image59.png"/><Relationship Id="rId19" Type="http://schemas.openxmlformats.org/officeDocument/2006/relationships/image" Target="../media/image28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Relationship Id="rId22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isual Identity | Living Our Brand">
            <a:extLst>
              <a:ext uri="{FF2B5EF4-FFF2-40B4-BE49-F238E27FC236}">
                <a16:creationId xmlns:a16="http://schemas.microsoft.com/office/drawing/2014/main" id="{07138EBE-2EF2-2D1E-3E67-84E1F0B4B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902" y="5973792"/>
            <a:ext cx="2270689" cy="88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1">
            <a:extLst>
              <a:ext uri="{FF2B5EF4-FFF2-40B4-BE49-F238E27FC236}">
                <a16:creationId xmlns:a16="http://schemas.microsoft.com/office/drawing/2014/main" id="{6D29127D-C69E-684F-A20C-FF060023BA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84931" y="1572820"/>
            <a:ext cx="9936523" cy="835801"/>
          </a:xfrm>
          <a:prstGeom prst="roundRect">
            <a:avLst>
              <a:gd name="adj" fmla="val 0"/>
            </a:avLst>
          </a:prstGeom>
          <a:noFill/>
          <a:ln w="28575" algn="ctr">
            <a:noFill/>
            <a:round/>
          </a:ln>
          <a:effectLst/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90000"/>
              </a:lnSpc>
              <a:buClr>
                <a:schemeClr val="bg2"/>
              </a:buClr>
              <a:buSzPct val="70000"/>
              <a:buFont typeface="Wingdings" pitchFamily="2" charset="2"/>
              <a:buNone/>
              <a:defRPr/>
            </a:pPr>
            <a:r>
              <a:rPr lang="en-GB" altLang="zh-CN" sz="3800" b="1" dirty="0" err="1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InfiniBench</a:t>
            </a:r>
            <a:r>
              <a:rPr lang="en-GB" altLang="zh-CN" sz="3800" b="1" dirty="0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: Infinite Benchmarking for Visual Spatial </a:t>
            </a:r>
          </a:p>
          <a:p>
            <a:pPr algn="ctr">
              <a:lnSpc>
                <a:spcPct val="90000"/>
              </a:lnSpc>
              <a:buClr>
                <a:schemeClr val="bg2"/>
              </a:buClr>
              <a:buSzPct val="70000"/>
              <a:buFont typeface="Wingdings" pitchFamily="2" charset="2"/>
              <a:buNone/>
              <a:defRPr/>
            </a:pPr>
            <a:r>
              <a:rPr lang="en-GB" altLang="zh-CN" sz="3800" b="1" dirty="0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Reasoning with Customizable Scene Complexity</a:t>
            </a:r>
            <a:endParaRPr lang="en-US" altLang="zh-CN" sz="3800" b="1" dirty="0">
              <a:solidFill>
                <a:srgbClr val="003366"/>
              </a:solidFill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BA0A34-84FF-57CE-21FD-0BCD14CAAEEA}"/>
              </a:ext>
            </a:extLst>
          </p:cNvPr>
          <p:cNvSpPr txBox="1"/>
          <p:nvPr/>
        </p:nvSpPr>
        <p:spPr>
          <a:xfrm>
            <a:off x="2344681" y="3429000"/>
            <a:ext cx="7502638" cy="1777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37">
              <a:spcBef>
                <a:spcPct val="50000"/>
              </a:spcBef>
              <a:defRPr/>
            </a:pPr>
            <a:r>
              <a:rPr lang="en-US" altLang="zh-CN" sz="3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ea typeface="宋体" panose="02010600030101010101" pitchFamily="2" charset="-122"/>
                <a:cs typeface="Arial" pitchFamily="34" charset="0"/>
              </a:rPr>
              <a:t>Haoming Wang</a:t>
            </a:r>
            <a:r>
              <a:rPr lang="en-US" altLang="zh-CN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ea typeface="宋体" panose="02010600030101010101" pitchFamily="2" charset="-122"/>
                <a:cs typeface="Arial" pitchFamily="34" charset="0"/>
              </a:rPr>
              <a:t>, Qiyao Xue, Wei Gao</a:t>
            </a:r>
          </a:p>
          <a:p>
            <a:pPr algn="ctr" defTabSz="514337">
              <a:spcBef>
                <a:spcPts val="300"/>
              </a:spcBef>
              <a:defRPr/>
            </a:pPr>
            <a:endParaRPr lang="en-US" altLang="zh-CN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ea typeface="宋体" panose="02010600030101010101" pitchFamily="2" charset="-122"/>
              <a:cs typeface="Arial" pitchFamily="34" charset="0"/>
            </a:endParaRPr>
          </a:p>
          <a:p>
            <a:pPr algn="ctr" defTabSz="514337">
              <a:spcBef>
                <a:spcPts val="300"/>
              </a:spcBef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ea typeface="宋体" panose="02010600030101010101" pitchFamily="2" charset="-122"/>
                <a:cs typeface="Arial" pitchFamily="34" charset="0"/>
              </a:rPr>
              <a:t>Department of Electrical and Computer Engineering</a:t>
            </a:r>
          </a:p>
          <a:p>
            <a:pPr algn="ctr" defTabSz="514337">
              <a:spcBef>
                <a:spcPts val="300"/>
              </a:spcBef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ea typeface="宋体" panose="02010600030101010101" pitchFamily="2" charset="-122"/>
                <a:cs typeface="Arial" pitchFamily="34" charset="0"/>
              </a:rPr>
              <a:t>University of Pittsburgh</a:t>
            </a:r>
          </a:p>
        </p:txBody>
      </p:sp>
      <p:sp>
        <p:nvSpPr>
          <p:cNvPr id="39" name="Rectangle 10">
            <a:extLst>
              <a:ext uri="{FF2B5EF4-FFF2-40B4-BE49-F238E27FC236}">
                <a16:creationId xmlns:a16="http://schemas.microsoft.com/office/drawing/2014/main" id="{4662F462-B613-82EE-CF81-F6CFE0B6B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40" name="TextBox 16">
            <a:extLst>
              <a:ext uri="{FF2B5EF4-FFF2-40B4-BE49-F238E27FC236}">
                <a16:creationId xmlns:a16="http://schemas.microsoft.com/office/drawing/2014/main" id="{287375AD-078A-87D8-FE6F-56856203CB2B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endParaRPr lang="en-US" altLang="zh-CN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888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85CE-D648-245F-F07A-8A7EACCE0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2D2E8A58-F223-6D92-FAFE-C3A34D3BD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 dirty="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C99075E4-34E6-9A67-C57E-A9262DCF1B44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 of Scene Generation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29C0B4-F464-48A1-E5F5-81939B672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0877" y="924004"/>
            <a:ext cx="1537886" cy="2987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E71721-4AD5-EF32-4891-46FBDEA06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76" y="4568760"/>
            <a:ext cx="10289891" cy="16723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CFBB5D-DF50-3EAD-6040-A9BE936D89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94779" y="854430"/>
            <a:ext cx="8299805" cy="298730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BB23E5-B7E9-BAF4-401A-2E09579046E9}"/>
              </a:ext>
            </a:extLst>
          </p:cNvPr>
          <p:cNvSpPr/>
          <p:nvPr/>
        </p:nvSpPr>
        <p:spPr>
          <a:xfrm>
            <a:off x="2228519" y="808251"/>
            <a:ext cx="4202910" cy="3156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EA84CC-4796-A8B9-2484-79A9A6E0A6DB}"/>
              </a:ext>
            </a:extLst>
          </p:cNvPr>
          <p:cNvSpPr/>
          <p:nvPr/>
        </p:nvSpPr>
        <p:spPr>
          <a:xfrm>
            <a:off x="9199161" y="5115209"/>
            <a:ext cx="1807865" cy="458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2E5E19-5BFC-69FE-3884-4CC08B798DD1}"/>
              </a:ext>
            </a:extLst>
          </p:cNvPr>
          <p:cNvSpPr/>
          <p:nvPr/>
        </p:nvSpPr>
        <p:spPr>
          <a:xfrm>
            <a:off x="5890303" y="5115209"/>
            <a:ext cx="1807865" cy="4585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FBB64F-1A6A-B39C-573C-B45FBC301DD5}"/>
              </a:ext>
            </a:extLst>
          </p:cNvPr>
          <p:cNvSpPr txBox="1"/>
          <p:nvPr/>
        </p:nvSpPr>
        <p:spPr>
          <a:xfrm>
            <a:off x="2294779" y="3959533"/>
            <a:ext cx="36045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25"/>
              </a:spcAft>
            </a:pPr>
            <a:r>
              <a:rPr lang="en-US" sz="2000" b="1" i="0" dirty="0">
                <a:solidFill>
                  <a:srgbClr val="FF0000"/>
                </a:solidFill>
                <a:effectLst/>
                <a:latin typeface="Inter"/>
              </a:rPr>
              <a:t>Unrealistic </a:t>
            </a:r>
            <a:r>
              <a:rPr lang="en-US" sz="2000" b="1" i="0" dirty="0">
                <a:effectLst/>
                <a:latin typeface="Inter"/>
              </a:rPr>
              <a:t>(overlapped/ out of bound objects)</a:t>
            </a:r>
            <a:endParaRPr lang="en-US" sz="2000" b="0" i="0" dirty="0">
              <a:effectLst/>
              <a:latin typeface="Inter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4A8A9B-385A-26B0-24FB-88E03F1BD2E5}"/>
              </a:ext>
            </a:extLst>
          </p:cNvPr>
          <p:cNvSpPr/>
          <p:nvPr/>
        </p:nvSpPr>
        <p:spPr>
          <a:xfrm>
            <a:off x="6497689" y="803468"/>
            <a:ext cx="2582204" cy="3156065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E2A3A8-175C-33CD-5A47-331D236CC69B}"/>
              </a:ext>
            </a:extLst>
          </p:cNvPr>
          <p:cNvSpPr/>
          <p:nvPr/>
        </p:nvSpPr>
        <p:spPr>
          <a:xfrm>
            <a:off x="7900448" y="5573721"/>
            <a:ext cx="647385" cy="32735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38418B-675F-9563-B01D-576BA1AE4C5A}"/>
              </a:ext>
            </a:extLst>
          </p:cNvPr>
          <p:cNvSpPr/>
          <p:nvPr/>
        </p:nvSpPr>
        <p:spPr>
          <a:xfrm>
            <a:off x="4816114" y="5573721"/>
            <a:ext cx="647385" cy="32735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CC0780-AABF-D185-CE6E-14AB936014AF}"/>
              </a:ext>
            </a:extLst>
          </p:cNvPr>
          <p:cNvSpPr txBox="1"/>
          <p:nvPr/>
        </p:nvSpPr>
        <p:spPr>
          <a:xfrm>
            <a:off x="6174168" y="3928423"/>
            <a:ext cx="30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25"/>
              </a:spcAft>
            </a:pPr>
            <a:r>
              <a:rPr lang="en-US" sz="2000" b="1" i="0" dirty="0">
                <a:solidFill>
                  <a:schemeClr val="accent2"/>
                </a:solidFill>
                <a:effectLst/>
                <a:latin typeface="Inter"/>
              </a:rPr>
              <a:t>Not aligned with the description</a:t>
            </a:r>
            <a:endParaRPr lang="en-US" sz="2000" b="0" i="0" dirty="0">
              <a:solidFill>
                <a:schemeClr val="accent2"/>
              </a:solidFill>
              <a:effectLst/>
              <a:latin typeface="Inter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14A502-C207-1F46-54D6-4BA8013E6FE7}"/>
              </a:ext>
            </a:extLst>
          </p:cNvPr>
          <p:cNvSpPr txBox="1"/>
          <p:nvPr/>
        </p:nvSpPr>
        <p:spPr>
          <a:xfrm>
            <a:off x="650876" y="6161876"/>
            <a:ext cx="52484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050" b="1" dirty="0"/>
              <a:t> Fidelity</a:t>
            </a:r>
            <a:r>
              <a:rPr lang="en-US" sz="1050" dirty="0"/>
              <a:t>: Measures how well the generated scene matches the text prompt, evaluated by the accuracy of object counts and occupancy ratios relative to the ground truth.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AE90FB-D082-EC8A-8B76-C62B83E19012}"/>
              </a:ext>
            </a:extLst>
          </p:cNvPr>
          <p:cNvSpPr txBox="1"/>
          <p:nvPr/>
        </p:nvSpPr>
        <p:spPr>
          <a:xfrm>
            <a:off x="5863792" y="6161985"/>
            <a:ext cx="5160113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050" b="1" dirty="0"/>
              <a:t> Realism</a:t>
            </a:r>
            <a:r>
              <a:rPr lang="en-US" sz="1050" dirty="0"/>
              <a:t>: Evaluates spatial coherence and functional plausibility, scored by GPT5.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050" b="1" dirty="0"/>
              <a:t> Physical plausibility</a:t>
            </a:r>
            <a:r>
              <a:rPr lang="en-US" sz="1050" dirty="0"/>
              <a:t>: Quantifies physically impossible artifacts, including out-of-boundary objects (</a:t>
            </a:r>
            <a:r>
              <a:rPr lang="en-US" sz="1050" b="1" dirty="0"/>
              <a:t>#OB</a:t>
            </a:r>
            <a:r>
              <a:rPr lang="en-US" sz="1050" dirty="0"/>
              <a:t>) and object collisions (</a:t>
            </a:r>
            <a:r>
              <a:rPr lang="en-US" sz="1050" b="1" dirty="0"/>
              <a:t>#CN)</a:t>
            </a:r>
            <a:endParaRPr lang="en-US" sz="1050" dirty="0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9F124CB3-E23C-7A89-0EB1-FC91C69256DA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10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581310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 animBg="1"/>
      <p:bldP spid="13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017AD-E7F7-8D6A-A3C6-F8D83DCD1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C7F2C17B-E91C-22C9-D269-AF354FC48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 dirty="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B5F50C03-E526-F2B4-5505-20399FCBC9C1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</a:t>
            </a:r>
            <a:r>
              <a:rPr lang="en-US" altLang="zh-C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InfiniBench</a:t>
            </a: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Diagnose VLMs’ Failures in Spatial Reasoning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7885FE-248F-34CF-D899-ABB697FFE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73" y="3032276"/>
            <a:ext cx="5058474" cy="13905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C8E3962-B3C8-8DA4-B5CC-84DFCC41A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3995" y="2660106"/>
            <a:ext cx="4639004" cy="21245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AC3CD0-E656-4B6F-89E5-27F9C261E6FD}"/>
              </a:ext>
            </a:extLst>
          </p:cNvPr>
          <p:cNvSpPr txBox="1"/>
          <p:nvPr/>
        </p:nvSpPr>
        <p:spPr>
          <a:xfrm>
            <a:off x="618847" y="1457217"/>
            <a:ext cx="62351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Compositional Complexity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C2F457-609E-1F19-9D25-2AEA1A6E195C}"/>
              </a:ext>
            </a:extLst>
          </p:cNvPr>
          <p:cNvSpPr txBox="1"/>
          <p:nvPr/>
        </p:nvSpPr>
        <p:spPr>
          <a:xfrm>
            <a:off x="6444543" y="1536314"/>
            <a:ext cx="3792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Observational Complexity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5848294-AB50-4427-2E6D-BC3FE8423E97}"/>
              </a:ext>
            </a:extLst>
          </p:cNvPr>
          <p:cNvCxnSpPr>
            <a:cxnSpLocks/>
          </p:cNvCxnSpPr>
          <p:nvPr/>
        </p:nvCxnSpPr>
        <p:spPr>
          <a:xfrm>
            <a:off x="6259011" y="1483412"/>
            <a:ext cx="0" cy="3686538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F900532-5D97-E4A8-A3B7-D939FF087BA8}"/>
              </a:ext>
            </a:extLst>
          </p:cNvPr>
          <p:cNvSpPr txBox="1"/>
          <p:nvPr/>
        </p:nvSpPr>
        <p:spPr>
          <a:xfrm>
            <a:off x="1009502" y="1990241"/>
            <a:ext cx="3535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- How does object density hurt scene understanding?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0ABEE3-4B47-C87C-B0F8-1329DF304B05}"/>
              </a:ext>
            </a:extLst>
          </p:cNvPr>
          <p:cNvSpPr txBox="1"/>
          <p:nvPr/>
        </p:nvSpPr>
        <p:spPr>
          <a:xfrm>
            <a:off x="6820621" y="1990241"/>
            <a:ext cx="62351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- Does viewpoint affect spatial reasoning?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B3ACBD-0990-C360-DE74-2A0A7A0EF366}"/>
              </a:ext>
            </a:extLst>
          </p:cNvPr>
          <p:cNvSpPr txBox="1"/>
          <p:nvPr/>
        </p:nvSpPr>
        <p:spPr>
          <a:xfrm>
            <a:off x="1240444" y="5603748"/>
            <a:ext cx="104081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Evaluated on Gemini-2.5-Pro, GPT-5, LLaVA-Video-7B, InternVL3.5-8B, Cambrian-S-7B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A315D28-3972-9250-8532-B20998A2AA7B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11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8933108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A9594-16BF-F5D5-02C7-B0C85DA25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819C0BFF-9F32-0F18-3E5B-947643EEB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 dirty="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1379F5F8-D0BA-AF35-E2E5-698E365776B4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</a:t>
            </a:r>
            <a:r>
              <a:rPr lang="en-US" altLang="zh-C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InfiniBench</a:t>
            </a: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Diagnose VLMs’ Failures in Spatial Reasoning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7CE13C9-D0DD-7C61-EBFD-9AB4F6E05674}"/>
              </a:ext>
            </a:extLst>
          </p:cNvPr>
          <p:cNvGrpSpPr/>
          <p:nvPr/>
        </p:nvGrpSpPr>
        <p:grpSpPr>
          <a:xfrm>
            <a:off x="0" y="780069"/>
            <a:ext cx="11481998" cy="3136900"/>
            <a:chOff x="0" y="780069"/>
            <a:chExt cx="11481998" cy="31369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0E468C8-0451-AD86-5C58-0E9A38DEB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780069"/>
              <a:ext cx="5245100" cy="31369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4F9189-A860-6BE4-A737-EB93241C8379}"/>
                </a:ext>
              </a:extLst>
            </p:cNvPr>
            <p:cNvSpPr txBox="1"/>
            <p:nvPr/>
          </p:nvSpPr>
          <p:spPr>
            <a:xfrm>
              <a:off x="5245100" y="1121254"/>
              <a:ext cx="6236898" cy="2372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Aft>
                  <a:spcPts val="525"/>
                </a:spcAft>
                <a:buFont typeface="Arial" panose="020B0604020202020204" pitchFamily="34" charset="0"/>
                <a:buChar char="•"/>
              </a:pPr>
              <a:r>
                <a:rPr lang="en-US" sz="2400" b="1" i="0" dirty="0">
                  <a:solidFill>
                    <a:srgbClr val="2B2D31"/>
                  </a:solidFill>
                  <a:effectLst/>
                  <a:latin typeface="Inter"/>
                </a:rPr>
                <a:t> Compositional Complexity Hurts:</a:t>
              </a:r>
              <a:r>
                <a:rPr lang="en-US" sz="2400" b="0" i="0" dirty="0">
                  <a:solidFill>
                    <a:srgbClr val="2B2D31"/>
                  </a:solidFill>
                  <a:effectLst/>
                  <a:latin typeface="Inter"/>
                </a:rPr>
                <a:t> VLM accuracy plummets as the number of objects scales from 5 to 50.</a:t>
              </a:r>
            </a:p>
            <a:p>
              <a:pPr algn="l">
                <a:spcAft>
                  <a:spcPts val="525"/>
                </a:spcAft>
                <a:buFont typeface="Arial" panose="020B0604020202020204" pitchFamily="34" charset="0"/>
                <a:buChar char="•"/>
              </a:pPr>
              <a:r>
                <a:rPr lang="en-US" sz="2400" b="1" i="0" dirty="0">
                  <a:solidFill>
                    <a:srgbClr val="2B2D31"/>
                  </a:solidFill>
                  <a:effectLst/>
                  <a:latin typeface="Inter"/>
                </a:rPr>
                <a:t> The Cause:</a:t>
              </a:r>
              <a:r>
                <a:rPr lang="en-US" sz="2400" b="0" i="0" dirty="0">
                  <a:solidFill>
                    <a:srgbClr val="2B2D31"/>
                  </a:solidFill>
                  <a:effectLst/>
                  <a:latin typeface="Inter"/>
                </a:rPr>
                <a:t> Models struggle to manage dense visual clutter and frequently fail due to repetitive counting in videos.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F619B00-2253-2D98-4DD4-A4FA0EB05697}"/>
              </a:ext>
            </a:extLst>
          </p:cNvPr>
          <p:cNvGrpSpPr/>
          <p:nvPr/>
        </p:nvGrpSpPr>
        <p:grpSpPr>
          <a:xfrm>
            <a:off x="522902" y="3881997"/>
            <a:ext cx="11146196" cy="2547650"/>
            <a:chOff x="522902" y="3881997"/>
            <a:chExt cx="11146196" cy="25476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44E345-BF34-0F48-3BC1-1FB018939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2902" y="3881997"/>
              <a:ext cx="4639004" cy="254765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AE3A4F-9857-A7A9-4228-8F6EC8B9899B}"/>
                </a:ext>
              </a:extLst>
            </p:cNvPr>
            <p:cNvSpPr txBox="1"/>
            <p:nvPr/>
          </p:nvSpPr>
          <p:spPr>
            <a:xfrm>
              <a:off x="5432200" y="4370992"/>
              <a:ext cx="6236898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Aft>
                  <a:spcPts val="525"/>
                </a:spcAft>
                <a:buFont typeface="Arial" panose="020B0604020202020204" pitchFamily="34" charset="0"/>
                <a:buChar char="•"/>
              </a:pPr>
              <a:r>
                <a:rPr lang="en-US" sz="2400" b="1" i="0" dirty="0">
                  <a:solidFill>
                    <a:srgbClr val="2B2D31"/>
                  </a:solidFill>
                  <a:effectLst/>
                  <a:latin typeface="Inter"/>
                </a:rPr>
                <a:t> Bird’s-Eye View (BEV) is Superior:</a:t>
              </a:r>
              <a:r>
                <a:rPr lang="en-US" sz="2400" b="0" i="0" dirty="0">
                  <a:solidFill>
                    <a:srgbClr val="2B2D31"/>
                  </a:solidFill>
                  <a:effectLst/>
                  <a:latin typeface="Inter"/>
                </a:rPr>
                <a:t> A higher camera perspective significantly boosts accuracy for </a:t>
              </a:r>
              <a:r>
                <a:rPr lang="en-US" sz="2400" b="0" i="1" dirty="0">
                  <a:solidFill>
                    <a:srgbClr val="2B2D31"/>
                  </a:solidFill>
                  <a:effectLst/>
                  <a:latin typeface="Inter"/>
                </a:rPr>
                <a:t>Perspective-taking</a:t>
              </a:r>
              <a:r>
                <a:rPr lang="en-US" sz="2400" b="0" i="0" dirty="0">
                  <a:solidFill>
                    <a:srgbClr val="2B2D31"/>
                  </a:solidFill>
                  <a:effectLst/>
                  <a:latin typeface="Inter"/>
                </a:rPr>
                <a:t> and </a:t>
              </a:r>
              <a:r>
                <a:rPr lang="en-US" sz="2400" b="0" i="1" dirty="0">
                  <a:solidFill>
                    <a:srgbClr val="2B2D31"/>
                  </a:solidFill>
                  <a:effectLst/>
                  <a:latin typeface="Inter"/>
                </a:rPr>
                <a:t>Spatiotemporal</a:t>
              </a:r>
              <a:r>
                <a:rPr lang="en-US" sz="2400" b="0" i="0" dirty="0">
                  <a:solidFill>
                    <a:srgbClr val="2B2D31"/>
                  </a:solidFill>
                  <a:effectLst/>
                  <a:latin typeface="Inter"/>
                </a:rPr>
                <a:t> tasks by revealing a clearer layout.</a:t>
              </a:r>
            </a:p>
          </p:txBody>
        </p:sp>
      </p:grp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D48A956A-C286-9B5B-774C-EF157D02B53F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12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0562738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2831F-A0D9-CD83-B7E0-44576ED81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756B0B9E-284A-C067-BBC6-0A3B25C47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 dirty="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96874D9B-59E2-3E7F-AC31-F177E507EA99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Takeaways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FA7265-641E-525F-2DB6-A8A569174228}"/>
              </a:ext>
            </a:extLst>
          </p:cNvPr>
          <p:cNvSpPr txBox="1"/>
          <p:nvPr/>
        </p:nvSpPr>
        <p:spPr>
          <a:xfrm>
            <a:off x="644835" y="5345872"/>
            <a:ext cx="3518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Paper code:</a:t>
            </a:r>
          </a:p>
          <a:p>
            <a:pPr algn="ctr"/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https://github.com/pittisl/infinibench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1A0266-C187-CAD1-5D1D-A982C60973B5}"/>
              </a:ext>
            </a:extLst>
          </p:cNvPr>
          <p:cNvSpPr txBox="1"/>
          <p:nvPr/>
        </p:nvSpPr>
        <p:spPr>
          <a:xfrm>
            <a:off x="4802632" y="5315095"/>
            <a:ext cx="258673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Lab homepage:</a:t>
            </a:r>
          </a:p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https://pittisl.github.io/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A651B7-B1DD-577D-8269-70868CBBA7D8}"/>
              </a:ext>
            </a:extLst>
          </p:cNvPr>
          <p:cNvSpPr txBox="1"/>
          <p:nvPr/>
        </p:nvSpPr>
        <p:spPr>
          <a:xfrm>
            <a:off x="958711" y="973412"/>
            <a:ext cx="10849662" cy="1458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chemeClr val="bg2"/>
              </a:buClr>
              <a:buSzPct val="70000"/>
              <a:defRPr/>
            </a:pPr>
            <a:r>
              <a:rPr lang="en-US" sz="3200" b="1" dirty="0" err="1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InfiniBench</a:t>
            </a:r>
            <a:r>
              <a:rPr lang="en-US" sz="3200" b="1" dirty="0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:</a:t>
            </a:r>
          </a:p>
          <a:p>
            <a:r>
              <a:rPr lang="en-US" sz="2000" b="1" dirty="0"/>
              <a:t>- Delivers a fully automated, customizable generator for practically infinite 3D spatial benchmarks.</a:t>
            </a:r>
          </a:p>
          <a:p>
            <a:r>
              <a:rPr lang="en-US" sz="2000" b="1" dirty="0"/>
              <a:t>- Successfully bridges natural language expressiveness with procedural physics accuracy.</a:t>
            </a:r>
          </a:p>
          <a:p>
            <a:r>
              <a:rPr lang="en-US" sz="2000" b="1" dirty="0"/>
              <a:t>- Enables fine-grained diagnostic testing of VLMs, isolating exact failure modes.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6878079-4DD0-B471-FE0D-71A0FEF62621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13</a:t>
            </a:fld>
            <a:endParaRPr lang="en-US" sz="1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2A249E-F1E6-5A0E-2C42-5237A2BAF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8482" y="2889173"/>
            <a:ext cx="2413490" cy="23990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708046-6C38-7283-F990-97332142E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118" y="2889173"/>
            <a:ext cx="2374557" cy="23990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807D637-071A-95DD-6CB3-EA1DE3E2B589}"/>
              </a:ext>
            </a:extLst>
          </p:cNvPr>
          <p:cNvSpPr txBox="1"/>
          <p:nvPr/>
        </p:nvSpPr>
        <p:spPr>
          <a:xfrm>
            <a:off x="8128222" y="5302053"/>
            <a:ext cx="299503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My personal website</a:t>
            </a:r>
          </a:p>
          <a:p>
            <a:pPr algn="ctr"/>
            <a:r>
              <a:rPr lang="en-US" sz="1400" b="1" u="sng" dirty="0">
                <a:solidFill>
                  <a:srgbClr val="0563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https://haomingwang645.github.io/</a:t>
            </a:r>
            <a:endParaRPr lang="en-US" sz="1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E5C7B7-AAE8-E6BD-1227-67B22B2651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8458" y="2889173"/>
            <a:ext cx="2374557" cy="238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1378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5B978-FBEA-7E65-A0D8-7ED9530F8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2C89707F-3255-4FE9-D918-39051AB5238E}"/>
              </a:ext>
            </a:extLst>
          </p:cNvPr>
          <p:cNvSpPr txBox="1"/>
          <p:nvPr/>
        </p:nvSpPr>
        <p:spPr>
          <a:xfrm>
            <a:off x="1778617" y="4040117"/>
            <a:ext cx="17983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dk2"/>
                </a:solidFill>
                <a:latin typeface="Barlow Semi Condensed"/>
                <a:sym typeface="Barlow Semi Condensed"/>
              </a:rPr>
              <a:t>“A furnished, crowded dining room for a big family”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24078DC-EAA8-7061-75CE-76B4B60F2729}"/>
              </a:ext>
            </a:extLst>
          </p:cNvPr>
          <p:cNvSpPr/>
          <p:nvPr/>
        </p:nvSpPr>
        <p:spPr>
          <a:xfrm>
            <a:off x="1778618" y="3630069"/>
            <a:ext cx="9936524" cy="203995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5A2238F6-E11C-533A-4B83-FA4F0E00995D}"/>
              </a:ext>
            </a:extLst>
          </p:cNvPr>
          <p:cNvSpPr/>
          <p:nvPr/>
        </p:nvSpPr>
        <p:spPr>
          <a:xfrm>
            <a:off x="3415284" y="4453225"/>
            <a:ext cx="323270" cy="3313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9217F9-3CA7-BE93-5E00-3E9BB86ED928}"/>
              </a:ext>
            </a:extLst>
          </p:cNvPr>
          <p:cNvSpPr txBox="1"/>
          <p:nvPr/>
        </p:nvSpPr>
        <p:spPr>
          <a:xfrm>
            <a:off x="1844004" y="2127825"/>
            <a:ext cx="16675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dk2"/>
                </a:solidFill>
                <a:latin typeface="Barlow Semi Condensed"/>
                <a:sym typeface="Barlow Semi Condensed"/>
              </a:rPr>
              <a:t>“A</a:t>
            </a:r>
            <a:r>
              <a:rPr lang="zh-CN" altLang="en-US" b="1" dirty="0">
                <a:solidFill>
                  <a:schemeClr val="dk2"/>
                </a:solidFill>
                <a:latin typeface="Barlow Semi Condensed"/>
                <a:sym typeface="Barlow Semi Condensed"/>
              </a:rPr>
              <a:t> </a:t>
            </a:r>
            <a:r>
              <a:rPr lang="en-US" altLang="zh-CN" b="1" dirty="0">
                <a:solidFill>
                  <a:schemeClr val="dk2"/>
                </a:solidFill>
                <a:latin typeface="Barlow Semi Condensed"/>
                <a:sym typeface="Barlow Semi Condensed"/>
              </a:rPr>
              <a:t>spacious dining room </a:t>
            </a:r>
          </a:p>
          <a:p>
            <a:r>
              <a:rPr lang="en-US" altLang="zh-CN" b="1" dirty="0">
                <a:solidFill>
                  <a:schemeClr val="dk2"/>
                </a:solidFill>
                <a:latin typeface="Barlow Semi Condensed"/>
                <a:sym typeface="Barlow Semi Condensed"/>
              </a:rPr>
              <a:t>for one person</a:t>
            </a:r>
            <a:r>
              <a:rPr lang="en-US" b="1" dirty="0">
                <a:solidFill>
                  <a:schemeClr val="dk2"/>
                </a:solidFill>
                <a:latin typeface="Barlow Semi Condensed"/>
                <a:sym typeface="Barlow Semi Condensed"/>
              </a:rPr>
              <a:t>“</a:t>
            </a:r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426C2BEE-708C-0564-2064-1B34E8673944}"/>
              </a:ext>
            </a:extLst>
          </p:cNvPr>
          <p:cNvSpPr/>
          <p:nvPr/>
        </p:nvSpPr>
        <p:spPr>
          <a:xfrm>
            <a:off x="3381999" y="2423838"/>
            <a:ext cx="323270" cy="3313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F1548C8-6DC3-5D42-C925-FA000C169056}"/>
              </a:ext>
            </a:extLst>
          </p:cNvPr>
          <p:cNvSpPr/>
          <p:nvPr/>
        </p:nvSpPr>
        <p:spPr>
          <a:xfrm>
            <a:off x="1778617" y="1470532"/>
            <a:ext cx="9936523" cy="203995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DC28A7E7-ACAB-5B16-CFE5-CB4262FE7C90}"/>
              </a:ext>
            </a:extLst>
          </p:cNvPr>
          <p:cNvSpPr/>
          <p:nvPr/>
        </p:nvSpPr>
        <p:spPr>
          <a:xfrm>
            <a:off x="1288590" y="1697996"/>
            <a:ext cx="333718" cy="3864146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rgbClr val="C00000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2197;p40">
            <a:extLst>
              <a:ext uri="{FF2B5EF4-FFF2-40B4-BE49-F238E27FC236}">
                <a16:creationId xmlns:a16="http://schemas.microsoft.com/office/drawing/2014/main" id="{66D7F7B7-6573-CAF3-923D-06C483961B42}"/>
              </a:ext>
            </a:extLst>
          </p:cNvPr>
          <p:cNvSpPr txBox="1">
            <a:spLocks/>
          </p:cNvSpPr>
          <p:nvPr/>
        </p:nvSpPr>
        <p:spPr>
          <a:xfrm>
            <a:off x="-89622" y="1574489"/>
            <a:ext cx="176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Low 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complexity</a:t>
            </a:r>
          </a:p>
        </p:txBody>
      </p:sp>
      <p:sp>
        <p:nvSpPr>
          <p:cNvPr id="8" name="Google Shape;2197;p40">
            <a:extLst>
              <a:ext uri="{FF2B5EF4-FFF2-40B4-BE49-F238E27FC236}">
                <a16:creationId xmlns:a16="http://schemas.microsoft.com/office/drawing/2014/main" id="{4B6776BA-C45E-A81F-A619-AE9181F9D6AF}"/>
              </a:ext>
            </a:extLst>
          </p:cNvPr>
          <p:cNvSpPr txBox="1">
            <a:spLocks/>
          </p:cNvSpPr>
          <p:nvPr/>
        </p:nvSpPr>
        <p:spPr>
          <a:xfrm>
            <a:off x="-147918" y="4710373"/>
            <a:ext cx="176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High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complexity</a:t>
            </a:r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E91D1539-E10C-A7EB-EBF8-84C97432F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B458B48B-AC7E-5FCE-C076-F52114DB17B3}"/>
              </a:ext>
            </a:extLst>
          </p:cNvPr>
          <p:cNvSpPr txBox="1"/>
          <p:nvPr/>
        </p:nvSpPr>
        <p:spPr>
          <a:xfrm>
            <a:off x="191403" y="74740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 do in this paper?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1B103-8119-02C7-614B-E16779BFA1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7" r="12537"/>
          <a:stretch>
            <a:fillRect/>
          </a:stretch>
        </p:blipFill>
        <p:spPr>
          <a:xfrm>
            <a:off x="3787015" y="1611232"/>
            <a:ext cx="2438400" cy="1828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E6CE3F-FAD7-C52A-A3E2-DB84566047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5" r="8795"/>
          <a:stretch>
            <a:fillRect/>
          </a:stretch>
        </p:blipFill>
        <p:spPr>
          <a:xfrm>
            <a:off x="3837512" y="3737027"/>
            <a:ext cx="2438400" cy="1828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6BF13B-2FBF-750B-5568-55C0FF9B6A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745" y="3723618"/>
            <a:ext cx="5080000" cy="1828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E74ED4-7291-F3D2-8731-C0D5CCA6D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383" y="1611232"/>
            <a:ext cx="5080000" cy="1828800"/>
          </a:xfrm>
          <a:prstGeom prst="rect">
            <a:avLst/>
          </a:prstGeom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E452CB6D-1F12-AE35-60FA-1A222AD4C970}"/>
              </a:ext>
            </a:extLst>
          </p:cNvPr>
          <p:cNvSpPr/>
          <p:nvPr/>
        </p:nvSpPr>
        <p:spPr>
          <a:xfrm>
            <a:off x="6241748" y="2423838"/>
            <a:ext cx="323270" cy="3313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22B4454D-5B47-FE79-0836-B06BEF580453}"/>
              </a:ext>
            </a:extLst>
          </p:cNvPr>
          <p:cNvSpPr/>
          <p:nvPr/>
        </p:nvSpPr>
        <p:spPr>
          <a:xfrm>
            <a:off x="6275912" y="4484391"/>
            <a:ext cx="323270" cy="33130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58AF6-31D1-4E5F-6A62-62EC4DCAF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1826" y="6346258"/>
            <a:ext cx="2743200" cy="365125"/>
          </a:xfrm>
        </p:spPr>
        <p:txBody>
          <a:bodyPr/>
          <a:lstStyle/>
          <a:p>
            <a:fld id="{5E622395-91BF-4FB6-90CD-4A04806BA026}" type="slidenum">
              <a:rPr lang="en-US" sz="1500" smtClean="0">
                <a:solidFill>
                  <a:schemeClr val="tx1"/>
                </a:solidFill>
              </a:rPr>
              <a:t>2</a:t>
            </a:fld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6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0D822-BDF2-56FD-938D-F14A2A5BA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3FFE7D4D-0345-4684-1071-B8446266D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D2F6BC98-519C-B46E-223D-A59F2DF45830}"/>
              </a:ext>
            </a:extLst>
          </p:cNvPr>
          <p:cNvSpPr txBox="1"/>
          <p:nvPr/>
        </p:nvSpPr>
        <p:spPr>
          <a:xfrm>
            <a:off x="195428" y="57318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and Motivation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E4B25E4-05E6-42C3-D66A-3EBCA2890665}"/>
              </a:ext>
            </a:extLst>
          </p:cNvPr>
          <p:cNvGrpSpPr/>
          <p:nvPr/>
        </p:nvGrpSpPr>
        <p:grpSpPr>
          <a:xfrm>
            <a:off x="626707" y="874724"/>
            <a:ext cx="10822611" cy="2425232"/>
            <a:chOff x="626707" y="874724"/>
            <a:chExt cx="10822611" cy="2425232"/>
          </a:xfrm>
        </p:grpSpPr>
        <p:sp>
          <p:nvSpPr>
            <p:cNvPr id="8" name="Google Shape;2195;p40">
              <a:extLst>
                <a:ext uri="{FF2B5EF4-FFF2-40B4-BE49-F238E27FC236}">
                  <a16:creationId xmlns:a16="http://schemas.microsoft.com/office/drawing/2014/main" id="{3B50E66E-030F-7CE3-1680-EFB8AAF23A58}"/>
                </a:ext>
              </a:extLst>
            </p:cNvPr>
            <p:cNvSpPr txBox="1">
              <a:spLocks/>
            </p:cNvSpPr>
            <p:nvPr/>
          </p:nvSpPr>
          <p:spPr>
            <a:xfrm>
              <a:off x="626707" y="874724"/>
              <a:ext cx="9523352" cy="5943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  <a:buClr>
                  <a:schemeClr val="bg2"/>
                </a:buClr>
                <a:buSzPct val="70000"/>
                <a:defRPr/>
              </a:pPr>
              <a:r>
                <a:rPr lang="en-US" sz="2800" b="1" dirty="0">
                  <a:solidFill>
                    <a:srgbClr val="003366"/>
                  </a:solidFill>
                  <a:latin typeface="Calibri" panose="020F0502020204030204" pitchFamily="34" charset="0"/>
                  <a:ea typeface="字魂105号-简雅黑" panose="00000500000000000000" pitchFamily="2" charset="-122"/>
                  <a:cs typeface="Calibri" panose="020F0502020204030204" pitchFamily="34" charset="0"/>
                </a:rPr>
                <a:t>Spatial reasoning for VLMs</a:t>
              </a: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D28D55E0-B189-6F16-C1C4-F582DB1C9F15}"/>
                </a:ext>
              </a:extLst>
            </p:cNvPr>
            <p:cNvGrpSpPr/>
            <p:nvPr/>
          </p:nvGrpSpPr>
          <p:grpSpPr>
            <a:xfrm>
              <a:off x="1024294" y="1512320"/>
              <a:ext cx="10425024" cy="1787636"/>
              <a:chOff x="1024294" y="1512320"/>
              <a:chExt cx="10425024" cy="1787636"/>
            </a:xfrm>
          </p:grpSpPr>
          <p:grpSp>
            <p:nvGrpSpPr>
              <p:cNvPr id="9" name="Google Shape;2202;p40">
                <a:extLst>
                  <a:ext uri="{FF2B5EF4-FFF2-40B4-BE49-F238E27FC236}">
                    <a16:creationId xmlns:a16="http://schemas.microsoft.com/office/drawing/2014/main" id="{0BA1FADE-AECE-1095-26DB-C5F1A8789C5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164979" y="1878868"/>
                <a:ext cx="648661" cy="559639"/>
                <a:chOff x="-3143820" y="2067900"/>
                <a:chExt cx="297620" cy="256775"/>
              </a:xfrm>
            </p:grpSpPr>
            <p:sp>
              <p:nvSpPr>
                <p:cNvPr id="10" name="Google Shape;2203;p40">
                  <a:extLst>
                    <a:ext uri="{FF2B5EF4-FFF2-40B4-BE49-F238E27FC236}">
                      <a16:creationId xmlns:a16="http://schemas.microsoft.com/office/drawing/2014/main" id="{E37E43E6-205E-8F9C-FCEF-B2A877517DF0}"/>
                    </a:ext>
                  </a:extLst>
                </p:cNvPr>
                <p:cNvSpPr/>
                <p:nvPr/>
              </p:nvSpPr>
              <p:spPr>
                <a:xfrm>
                  <a:off x="-3137650" y="2067900"/>
                  <a:ext cx="291450" cy="18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58" h="7499" extrusionOk="0">
                      <a:moveTo>
                        <a:pt x="10618" y="694"/>
                      </a:moveTo>
                      <a:cubicBezTo>
                        <a:pt x="10838" y="694"/>
                        <a:pt x="10964" y="851"/>
                        <a:pt x="10964" y="1040"/>
                      </a:cubicBezTo>
                      <a:lnTo>
                        <a:pt x="10964" y="6522"/>
                      </a:lnTo>
                      <a:cubicBezTo>
                        <a:pt x="10964" y="6711"/>
                        <a:pt x="10838" y="6868"/>
                        <a:pt x="10618" y="6868"/>
                      </a:cubicBezTo>
                      <a:lnTo>
                        <a:pt x="1009" y="6868"/>
                      </a:lnTo>
                      <a:cubicBezTo>
                        <a:pt x="820" y="6868"/>
                        <a:pt x="662" y="6711"/>
                        <a:pt x="662" y="6522"/>
                      </a:cubicBezTo>
                      <a:lnTo>
                        <a:pt x="662" y="1040"/>
                      </a:lnTo>
                      <a:cubicBezTo>
                        <a:pt x="662" y="851"/>
                        <a:pt x="820" y="694"/>
                        <a:pt x="1009" y="694"/>
                      </a:cubicBezTo>
                      <a:close/>
                      <a:moveTo>
                        <a:pt x="1009" y="0"/>
                      </a:moveTo>
                      <a:cubicBezTo>
                        <a:pt x="473" y="0"/>
                        <a:pt x="1" y="473"/>
                        <a:pt x="1" y="1009"/>
                      </a:cubicBezTo>
                      <a:lnTo>
                        <a:pt x="1" y="6490"/>
                      </a:lnTo>
                      <a:cubicBezTo>
                        <a:pt x="1" y="7026"/>
                        <a:pt x="473" y="7499"/>
                        <a:pt x="1009" y="7499"/>
                      </a:cubicBezTo>
                      <a:lnTo>
                        <a:pt x="10618" y="7499"/>
                      </a:lnTo>
                      <a:cubicBezTo>
                        <a:pt x="11185" y="7499"/>
                        <a:pt x="11658" y="7026"/>
                        <a:pt x="11658" y="6490"/>
                      </a:cubicBezTo>
                      <a:lnTo>
                        <a:pt x="11658" y="1009"/>
                      </a:lnTo>
                      <a:cubicBezTo>
                        <a:pt x="11658" y="473"/>
                        <a:pt x="11217" y="0"/>
                        <a:pt x="1061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94949"/>
                    </a:solidFill>
                  </a:endParaRPr>
                </a:p>
              </p:txBody>
            </p:sp>
            <p:sp>
              <p:nvSpPr>
                <p:cNvPr id="11" name="Google Shape;2204;p40">
                  <a:extLst>
                    <a:ext uri="{FF2B5EF4-FFF2-40B4-BE49-F238E27FC236}">
                      <a16:creationId xmlns:a16="http://schemas.microsoft.com/office/drawing/2014/main" id="{46907E5F-EC46-D2A2-4A25-8D5D1820A2A9}"/>
                    </a:ext>
                  </a:extLst>
                </p:cNvPr>
                <p:cNvSpPr/>
                <p:nvPr/>
              </p:nvSpPr>
              <p:spPr>
                <a:xfrm>
                  <a:off x="-3143820" y="2273475"/>
                  <a:ext cx="291450" cy="51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58" h="2048" extrusionOk="0">
                      <a:moveTo>
                        <a:pt x="10618" y="662"/>
                      </a:moveTo>
                      <a:cubicBezTo>
                        <a:pt x="10838" y="662"/>
                        <a:pt x="10964" y="819"/>
                        <a:pt x="10964" y="1008"/>
                      </a:cubicBezTo>
                      <a:cubicBezTo>
                        <a:pt x="10964" y="1197"/>
                        <a:pt x="10838" y="1355"/>
                        <a:pt x="10618" y="1355"/>
                      </a:cubicBezTo>
                      <a:lnTo>
                        <a:pt x="6050" y="1355"/>
                      </a:lnTo>
                      <a:cubicBezTo>
                        <a:pt x="6113" y="1260"/>
                        <a:pt x="6113" y="1134"/>
                        <a:pt x="6113" y="1008"/>
                      </a:cubicBezTo>
                      <a:cubicBezTo>
                        <a:pt x="6113" y="882"/>
                        <a:pt x="6050" y="788"/>
                        <a:pt x="6050" y="662"/>
                      </a:cubicBezTo>
                      <a:close/>
                      <a:moveTo>
                        <a:pt x="5105" y="662"/>
                      </a:moveTo>
                      <a:cubicBezTo>
                        <a:pt x="5294" y="662"/>
                        <a:pt x="5451" y="819"/>
                        <a:pt x="5451" y="1008"/>
                      </a:cubicBezTo>
                      <a:cubicBezTo>
                        <a:pt x="5451" y="1229"/>
                        <a:pt x="5294" y="1386"/>
                        <a:pt x="5105" y="1386"/>
                      </a:cubicBezTo>
                      <a:lnTo>
                        <a:pt x="1009" y="1386"/>
                      </a:lnTo>
                      <a:cubicBezTo>
                        <a:pt x="820" y="1355"/>
                        <a:pt x="662" y="1229"/>
                        <a:pt x="662" y="1008"/>
                      </a:cubicBezTo>
                      <a:cubicBezTo>
                        <a:pt x="662" y="819"/>
                        <a:pt x="820" y="662"/>
                        <a:pt x="1009" y="662"/>
                      </a:cubicBezTo>
                      <a:close/>
                      <a:moveTo>
                        <a:pt x="1009" y="0"/>
                      </a:moveTo>
                      <a:cubicBezTo>
                        <a:pt x="473" y="0"/>
                        <a:pt x="1" y="473"/>
                        <a:pt x="1" y="1008"/>
                      </a:cubicBezTo>
                      <a:cubicBezTo>
                        <a:pt x="1" y="1575"/>
                        <a:pt x="473" y="2048"/>
                        <a:pt x="1009" y="2048"/>
                      </a:cubicBezTo>
                      <a:lnTo>
                        <a:pt x="10618" y="2048"/>
                      </a:lnTo>
                      <a:cubicBezTo>
                        <a:pt x="11185" y="2048"/>
                        <a:pt x="11658" y="1575"/>
                        <a:pt x="11658" y="1008"/>
                      </a:cubicBezTo>
                      <a:cubicBezTo>
                        <a:pt x="11658" y="473"/>
                        <a:pt x="11217" y="0"/>
                        <a:pt x="1061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94949"/>
                    </a:solidFill>
                  </a:endParaRPr>
                </a:p>
              </p:txBody>
            </p:sp>
            <p:sp>
              <p:nvSpPr>
                <p:cNvPr id="12" name="Google Shape;2205;p40">
                  <a:extLst>
                    <a:ext uri="{FF2B5EF4-FFF2-40B4-BE49-F238E27FC236}">
                      <a16:creationId xmlns:a16="http://schemas.microsoft.com/office/drawing/2014/main" id="{B4A3205B-ADD7-49AE-0ACB-031105E409FB}"/>
                    </a:ext>
                  </a:extLst>
                </p:cNvPr>
                <p:cNvSpPr/>
                <p:nvPr/>
              </p:nvSpPr>
              <p:spPr>
                <a:xfrm>
                  <a:off x="-3035250" y="2103000"/>
                  <a:ext cx="104000" cy="1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0" h="4740" extrusionOk="0">
                      <a:moveTo>
                        <a:pt x="662" y="896"/>
                      </a:moveTo>
                      <a:lnTo>
                        <a:pt x="3056" y="2346"/>
                      </a:lnTo>
                      <a:lnTo>
                        <a:pt x="662" y="3826"/>
                      </a:lnTo>
                      <a:lnTo>
                        <a:pt x="662" y="896"/>
                      </a:lnTo>
                      <a:close/>
                      <a:moveTo>
                        <a:pt x="322" y="1"/>
                      </a:moveTo>
                      <a:cubicBezTo>
                        <a:pt x="144" y="1"/>
                        <a:pt x="0" y="131"/>
                        <a:pt x="0" y="298"/>
                      </a:cubicBezTo>
                      <a:lnTo>
                        <a:pt x="0" y="4425"/>
                      </a:lnTo>
                      <a:cubicBezTo>
                        <a:pt x="0" y="4607"/>
                        <a:pt x="132" y="4740"/>
                        <a:pt x="301" y="4740"/>
                      </a:cubicBezTo>
                      <a:cubicBezTo>
                        <a:pt x="365" y="4740"/>
                        <a:pt x="435" y="4720"/>
                        <a:pt x="504" y="4677"/>
                      </a:cubicBezTo>
                      <a:lnTo>
                        <a:pt x="3939" y="2629"/>
                      </a:lnTo>
                      <a:cubicBezTo>
                        <a:pt x="4159" y="2535"/>
                        <a:pt x="4159" y="2219"/>
                        <a:pt x="3939" y="2093"/>
                      </a:cubicBezTo>
                      <a:lnTo>
                        <a:pt x="504" y="46"/>
                      </a:lnTo>
                      <a:cubicBezTo>
                        <a:pt x="443" y="15"/>
                        <a:pt x="381" y="1"/>
                        <a:pt x="32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494949"/>
                    </a:solidFill>
                  </a:endParaRPr>
                </a:p>
              </p:txBody>
            </p:sp>
          </p:grp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9DC9D319-29CC-2DFC-F670-51B829FE46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3588" y="1779652"/>
                <a:ext cx="854329" cy="8404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162E966E-7FB0-6F00-A1C8-49A88569FC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08907" y="1617445"/>
                <a:ext cx="3283217" cy="1007351"/>
              </a:xfrm>
              <a:prstGeom prst="rect">
                <a:avLst/>
              </a:prstGeom>
            </p:spPr>
          </p:pic>
          <p:sp>
            <p:nvSpPr>
              <p:cNvPr id="15" name="Google Shape;2200;p40">
                <a:extLst>
                  <a:ext uri="{FF2B5EF4-FFF2-40B4-BE49-F238E27FC236}">
                    <a16:creationId xmlns:a16="http://schemas.microsoft.com/office/drawing/2014/main" id="{96EFF48E-F6E6-2355-2A91-2C2046D584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43949" y="2489866"/>
                <a:ext cx="1533846" cy="6437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9pPr>
              </a:lstStyle>
              <a:p>
                <a:r>
                  <a:rPr lang="en-US" sz="1400" b="1" dirty="0"/>
                  <a:t>Measurement</a:t>
                </a:r>
              </a:p>
            </p:txBody>
          </p:sp>
          <p:sp>
            <p:nvSpPr>
              <p:cNvPr id="16" name="Google Shape;2200;p40">
                <a:extLst>
                  <a:ext uri="{FF2B5EF4-FFF2-40B4-BE49-F238E27FC236}">
                    <a16:creationId xmlns:a16="http://schemas.microsoft.com/office/drawing/2014/main" id="{50800777-7166-E46E-1A3C-129FCAB3BD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29077" y="2489866"/>
                <a:ext cx="1533846" cy="6437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9pPr>
              </a:lstStyle>
              <a:p>
                <a:r>
                  <a:rPr lang="en-US" sz="1400" b="1" dirty="0"/>
                  <a:t>Spatial relation</a:t>
                </a:r>
              </a:p>
            </p:txBody>
          </p:sp>
          <p:sp>
            <p:nvSpPr>
              <p:cNvPr id="17" name="Google Shape;2200;p40">
                <a:extLst>
                  <a:ext uri="{FF2B5EF4-FFF2-40B4-BE49-F238E27FC236}">
                    <a16:creationId xmlns:a16="http://schemas.microsoft.com/office/drawing/2014/main" id="{0512C19F-DF0B-61B8-D727-13ED27F3BE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267831" y="2489866"/>
                <a:ext cx="1533846" cy="6437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9pPr>
              </a:lstStyle>
              <a:p>
                <a:r>
                  <a:rPr lang="en-US" sz="1400" b="1" dirty="0"/>
                  <a:t>Route plan</a:t>
                </a:r>
              </a:p>
            </p:txBody>
          </p:sp>
          <p:sp>
            <p:nvSpPr>
              <p:cNvPr id="18" name="Google Shape;2200;p40">
                <a:extLst>
                  <a:ext uri="{FF2B5EF4-FFF2-40B4-BE49-F238E27FC236}">
                    <a16:creationId xmlns:a16="http://schemas.microsoft.com/office/drawing/2014/main" id="{5C72DF2B-BE05-8D3D-964C-B86B70C971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77571" y="1863955"/>
                <a:ext cx="671927" cy="58650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600" b="0" i="0" u="none" strike="noStrike" cap="none">
                    <a:solidFill>
                      <a:schemeClr val="dk2"/>
                    </a:solidFill>
                    <a:latin typeface="Barlow Semi Condensed"/>
                    <a:ea typeface="Barlow Semi Condensed"/>
                    <a:cs typeface="Barlow Semi Condensed"/>
                    <a:sym typeface="Barlow Semi Condensed"/>
                  </a:defRPr>
                </a:lvl9pPr>
              </a:lstStyle>
              <a:p>
                <a:r>
                  <a:rPr lang="en-US" sz="1800" b="1" dirty="0"/>
                  <a:t>…</a:t>
                </a:r>
              </a:p>
            </p:txBody>
          </p:sp>
          <p:sp>
            <p:nvSpPr>
              <p:cNvPr id="48" name="Google Shape;2622;p47">
                <a:extLst>
                  <a:ext uri="{FF2B5EF4-FFF2-40B4-BE49-F238E27FC236}">
                    <a16:creationId xmlns:a16="http://schemas.microsoft.com/office/drawing/2014/main" id="{605351CA-8D79-7150-1E3F-B76B81F5F028}"/>
                  </a:ext>
                </a:extLst>
              </p:cNvPr>
              <p:cNvSpPr/>
              <p:nvPr/>
            </p:nvSpPr>
            <p:spPr>
              <a:xfrm>
                <a:off x="1038076" y="1567878"/>
                <a:ext cx="1886249" cy="1380768"/>
              </a:xfrm>
              <a:prstGeom prst="roundRect">
                <a:avLst>
                  <a:gd name="adj" fmla="val 16667"/>
                </a:avLst>
              </a:prstGeom>
              <a:noFill/>
              <a:ln w="381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622;p47">
                <a:extLst>
                  <a:ext uri="{FF2B5EF4-FFF2-40B4-BE49-F238E27FC236}">
                    <a16:creationId xmlns:a16="http://schemas.microsoft.com/office/drawing/2014/main" id="{C7CC36E7-D21E-B688-ADAE-3425CE39E4A2}"/>
                  </a:ext>
                </a:extLst>
              </p:cNvPr>
              <p:cNvSpPr/>
              <p:nvPr/>
            </p:nvSpPr>
            <p:spPr>
              <a:xfrm>
                <a:off x="3369864" y="1539525"/>
                <a:ext cx="3623351" cy="1431371"/>
              </a:xfrm>
              <a:prstGeom prst="roundRect">
                <a:avLst>
                  <a:gd name="adj" fmla="val 16667"/>
                </a:avLst>
              </a:prstGeom>
              <a:noFill/>
              <a:ln w="381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197;p40">
                <a:extLst>
                  <a:ext uri="{FF2B5EF4-FFF2-40B4-BE49-F238E27FC236}">
                    <a16:creationId xmlns:a16="http://schemas.microsoft.com/office/drawing/2014/main" id="{C61AB2DC-CF33-A5BB-5905-45DA5ED0E3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4294" y="2904330"/>
                <a:ext cx="1764900" cy="329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9pPr>
              </a:lstStyle>
              <a:p>
                <a:r>
                  <a:rPr lang="en-US" sz="2000" b="1" dirty="0">
                    <a:solidFill>
                      <a:schemeClr val="accent1">
                        <a:lumMod val="50000"/>
                      </a:schemeClr>
                    </a:solidFill>
                  </a:rPr>
                  <a:t>Visual input</a:t>
                </a:r>
              </a:p>
            </p:txBody>
          </p:sp>
          <p:sp>
            <p:nvSpPr>
              <p:cNvPr id="59" name="Right Arrow 58">
                <a:extLst>
                  <a:ext uri="{FF2B5EF4-FFF2-40B4-BE49-F238E27FC236}">
                    <a16:creationId xmlns:a16="http://schemas.microsoft.com/office/drawing/2014/main" id="{4EF85A54-C194-680C-77A5-C68B7C72FF1D}"/>
                  </a:ext>
                </a:extLst>
              </p:cNvPr>
              <p:cNvSpPr/>
              <p:nvPr/>
            </p:nvSpPr>
            <p:spPr>
              <a:xfrm>
                <a:off x="2951320" y="2093251"/>
                <a:ext cx="378073" cy="311509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Google Shape;2197;p40">
                <a:extLst>
                  <a:ext uri="{FF2B5EF4-FFF2-40B4-BE49-F238E27FC236}">
                    <a16:creationId xmlns:a16="http://schemas.microsoft.com/office/drawing/2014/main" id="{52B3BB95-16CE-1A9F-8143-B284908DCE1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31321" y="2897120"/>
                <a:ext cx="2558540" cy="40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9pPr>
              </a:lstStyle>
              <a:p>
                <a:r>
                  <a:rPr lang="en-US" sz="2000" b="1" dirty="0">
                    <a:solidFill>
                      <a:schemeClr val="accent1">
                        <a:lumMod val="50000"/>
                      </a:schemeClr>
                    </a:solidFill>
                  </a:rPr>
                  <a:t>Spatial questions</a:t>
                </a:r>
              </a:p>
            </p:txBody>
          </p:sp>
          <p:sp>
            <p:nvSpPr>
              <p:cNvPr id="26" name="Right Arrow 25">
                <a:extLst>
                  <a:ext uri="{FF2B5EF4-FFF2-40B4-BE49-F238E27FC236}">
                    <a16:creationId xmlns:a16="http://schemas.microsoft.com/office/drawing/2014/main" id="{DC7F7EE8-5B44-8011-227F-FA706A6025EC}"/>
                  </a:ext>
                </a:extLst>
              </p:cNvPr>
              <p:cNvSpPr/>
              <p:nvPr/>
            </p:nvSpPr>
            <p:spPr>
              <a:xfrm>
                <a:off x="7033686" y="2093250"/>
                <a:ext cx="378073" cy="311509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B42D9708-F7BA-3F96-C687-C2A7629EDB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6571" t="-3633" r="21139" b="3633"/>
              <a:stretch>
                <a:fillRect/>
              </a:stretch>
            </p:blipFill>
            <p:spPr>
              <a:xfrm>
                <a:off x="7575593" y="1617445"/>
                <a:ext cx="1188720" cy="1188720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0F0448FB-1890-86B4-04F2-90B0A86FBD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65069" t="15353" r="-84" b="20202"/>
              <a:stretch>
                <a:fillRect/>
              </a:stretch>
            </p:blipFill>
            <p:spPr>
              <a:xfrm>
                <a:off x="10116571" y="1617445"/>
                <a:ext cx="1188720" cy="1188720"/>
              </a:xfrm>
              <a:prstGeom prst="rect">
                <a:avLst/>
              </a:prstGeom>
            </p:spPr>
          </p:pic>
          <p:pic>
            <p:nvPicPr>
              <p:cNvPr id="31" name="Picture 6" descr="Can I fly a drone/UAV indoors using a GPS repeater?">
                <a:extLst>
                  <a:ext uri="{FF2B5EF4-FFF2-40B4-BE49-F238E27FC236}">
                    <a16:creationId xmlns:a16="http://schemas.microsoft.com/office/drawing/2014/main" id="{989A3F3F-FD99-A6E3-D1EF-516A41EBA5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9" r="33187"/>
              <a:stretch>
                <a:fillRect/>
              </a:stretch>
            </p:blipFill>
            <p:spPr bwMode="auto">
              <a:xfrm>
                <a:off x="8846082" y="1630949"/>
                <a:ext cx="1188720" cy="11887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" name="Google Shape;2622;p47">
                <a:extLst>
                  <a:ext uri="{FF2B5EF4-FFF2-40B4-BE49-F238E27FC236}">
                    <a16:creationId xmlns:a16="http://schemas.microsoft.com/office/drawing/2014/main" id="{A6EDC539-FB82-D7BD-97BB-15349948A0DD}"/>
                  </a:ext>
                </a:extLst>
              </p:cNvPr>
              <p:cNvSpPr/>
              <p:nvPr/>
            </p:nvSpPr>
            <p:spPr>
              <a:xfrm>
                <a:off x="7451107" y="1512320"/>
                <a:ext cx="3998211" cy="1431371"/>
              </a:xfrm>
              <a:prstGeom prst="roundRect">
                <a:avLst>
                  <a:gd name="adj" fmla="val 16667"/>
                </a:avLst>
              </a:prstGeom>
              <a:noFill/>
              <a:ln w="38100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197;p40">
                <a:extLst>
                  <a:ext uri="{FF2B5EF4-FFF2-40B4-BE49-F238E27FC236}">
                    <a16:creationId xmlns:a16="http://schemas.microsoft.com/office/drawing/2014/main" id="{B0FBDA33-7E65-4E0E-35A8-3D484ED8C7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60679" y="2897120"/>
                <a:ext cx="2558540" cy="40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  <a:defRPr sz="1800" b="0" i="0" u="none" strike="noStrike" cap="none">
                    <a:solidFill>
                      <a:schemeClr val="accent1"/>
                    </a:solidFill>
                    <a:latin typeface="Barlow Semi Condensed Medium"/>
                    <a:ea typeface="Barlow Semi Condensed Medium"/>
                    <a:cs typeface="Barlow Semi Condensed Medium"/>
                    <a:sym typeface="Barlow Semi Condensed Medium"/>
                  </a:defRPr>
                </a:lvl9pPr>
              </a:lstStyle>
              <a:p>
                <a:r>
                  <a:rPr lang="en-US" sz="2000" b="1" dirty="0">
                    <a:solidFill>
                      <a:schemeClr val="accent1">
                        <a:lumMod val="50000"/>
                      </a:schemeClr>
                    </a:solidFill>
                  </a:rPr>
                  <a:t>Real-world applications</a:t>
                </a:r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BBCA581-B927-7BD2-62F3-AE8F2D1D38AA}"/>
              </a:ext>
            </a:extLst>
          </p:cNvPr>
          <p:cNvGrpSpPr/>
          <p:nvPr/>
        </p:nvGrpSpPr>
        <p:grpSpPr>
          <a:xfrm>
            <a:off x="626707" y="3475085"/>
            <a:ext cx="9523352" cy="3162170"/>
            <a:chOff x="626707" y="3475085"/>
            <a:chExt cx="9523352" cy="3162170"/>
          </a:xfrm>
        </p:grpSpPr>
        <p:pic>
          <p:nvPicPr>
            <p:cNvPr id="1026" name="Picture 2" descr="Use This Dining Room Decluttering Checklist | Apartment Therapy">
              <a:extLst>
                <a:ext uri="{FF2B5EF4-FFF2-40B4-BE49-F238E27FC236}">
                  <a16:creationId xmlns:a16="http://schemas.microsoft.com/office/drawing/2014/main" id="{D7284DA5-A0D0-45F9-C9ED-44ECBEA221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4467" y="4099312"/>
              <a:ext cx="3231087" cy="21540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2899642-2817-83FD-E0F4-0B8261164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53922" y="4080515"/>
              <a:ext cx="2866230" cy="2180620"/>
            </a:xfrm>
            <a:prstGeom prst="rect">
              <a:avLst/>
            </a:prstGeom>
          </p:spPr>
        </p:pic>
        <p:sp>
          <p:nvSpPr>
            <p:cNvPr id="34" name="Google Shape;2195;p40">
              <a:extLst>
                <a:ext uri="{FF2B5EF4-FFF2-40B4-BE49-F238E27FC236}">
                  <a16:creationId xmlns:a16="http://schemas.microsoft.com/office/drawing/2014/main" id="{4B246DCF-BAA3-66C9-F1FF-21506A7FF26B}"/>
                </a:ext>
              </a:extLst>
            </p:cNvPr>
            <p:cNvSpPr txBox="1">
              <a:spLocks/>
            </p:cNvSpPr>
            <p:nvPr/>
          </p:nvSpPr>
          <p:spPr>
            <a:xfrm>
              <a:off x="626707" y="3475085"/>
              <a:ext cx="9523352" cy="5943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  <a:buClr>
                  <a:schemeClr val="bg2"/>
                </a:buClr>
                <a:buSzPct val="70000"/>
                <a:defRPr/>
              </a:pPr>
              <a:r>
                <a:rPr lang="en-US" sz="2800" b="1" dirty="0">
                  <a:solidFill>
                    <a:srgbClr val="003366"/>
                  </a:solidFill>
                  <a:latin typeface="Calibri" panose="020F0502020204030204" pitchFamily="34" charset="0"/>
                  <a:ea typeface="字魂105号-简雅黑" panose="00000500000000000000" pitchFamily="2" charset="-122"/>
                  <a:cs typeface="Calibri" panose="020F0502020204030204" pitchFamily="34" charset="0"/>
                </a:rPr>
                <a:t>Current VLMs struggle at complex scenes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BC1257E-BC5F-E57C-30B1-7A1A8E6FE55D}"/>
                </a:ext>
              </a:extLst>
            </p:cNvPr>
            <p:cNvSpPr txBox="1"/>
            <p:nvPr/>
          </p:nvSpPr>
          <p:spPr>
            <a:xfrm>
              <a:off x="1888344" y="6207371"/>
              <a:ext cx="179738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Simple scenes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2202511-6C72-3EC3-8A94-35247D9CA68B}"/>
                </a:ext>
              </a:extLst>
            </p:cNvPr>
            <p:cNvSpPr txBox="1"/>
            <p:nvPr/>
          </p:nvSpPr>
          <p:spPr>
            <a:xfrm>
              <a:off x="6659887" y="6237145"/>
              <a:ext cx="198657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Complex scenes</a:t>
              </a:r>
            </a:p>
          </p:txBody>
        </p:sp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8BC08A5-FAD8-BB00-D383-0CB4BFE182D3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3</a:t>
            </a:fld>
            <a:endParaRPr lang="en-US" sz="1500" dirty="0"/>
          </a:p>
        </p:txBody>
      </p:sp>
      <p:pic>
        <p:nvPicPr>
          <p:cNvPr id="7" name="Picture 2" descr="C:\Users\et\Desktop\defense\check.png">
            <a:extLst>
              <a:ext uri="{FF2B5EF4-FFF2-40B4-BE49-F238E27FC236}">
                <a16:creationId xmlns:a16="http://schemas.microsoft.com/office/drawing/2014/main" id="{3E42735E-1D9C-EC47-9A14-46E7C15E1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42972" y="4630283"/>
            <a:ext cx="1071580" cy="1071580"/>
          </a:xfrm>
          <a:prstGeom prst="rect">
            <a:avLst/>
          </a:prstGeom>
          <a:noFill/>
        </p:spPr>
      </p:pic>
      <p:pic>
        <p:nvPicPr>
          <p:cNvPr id="19" name="Picture 16" descr="Image result for wrong logo">
            <a:extLst>
              <a:ext uri="{FF2B5EF4-FFF2-40B4-BE49-F238E27FC236}">
                <a16:creationId xmlns:a16="http://schemas.microsoft.com/office/drawing/2014/main" id="{56907AA0-5B56-E305-02B5-CD02A8176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553" y="4595823"/>
            <a:ext cx="1287427" cy="127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ular Callout 11">
            <a:extLst>
              <a:ext uri="{FF2B5EF4-FFF2-40B4-BE49-F238E27FC236}">
                <a16:creationId xmlns:a16="http://schemas.microsoft.com/office/drawing/2014/main" id="{96B34D53-7DF6-C42F-6399-89A96E2175F2}"/>
              </a:ext>
            </a:extLst>
          </p:cNvPr>
          <p:cNvSpPr/>
          <p:nvPr/>
        </p:nvSpPr>
        <p:spPr>
          <a:xfrm>
            <a:off x="3657437" y="3541611"/>
            <a:ext cx="4314413" cy="869209"/>
          </a:xfrm>
          <a:prstGeom prst="wedgeRoundRectCallout">
            <a:avLst>
              <a:gd name="adj1" fmla="val 23274"/>
              <a:gd name="adj2" fmla="val -50529"/>
              <a:gd name="adj3" fmla="val 16667"/>
            </a:avLst>
          </a:prstGeom>
          <a:gradFill>
            <a:gsLst>
              <a:gs pos="0">
                <a:srgbClr val="FFDE7F"/>
              </a:gs>
              <a:gs pos="35000">
                <a:srgbClr val="FFE6A6"/>
              </a:gs>
              <a:gs pos="100000">
                <a:srgbClr val="FFF5DA"/>
              </a:gs>
            </a:gsLst>
          </a:gradFill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200" b="1" dirty="0">
                <a:solidFill>
                  <a:srgbClr val="D60093"/>
                </a:solidFill>
                <a:ea typeface="宋体" pitchFamily="2" charset="-122"/>
                <a:cs typeface="Times New Roman" panose="02020603050405020304" pitchFamily="18" charset="0"/>
              </a:rPr>
              <a:t>Why VLMs fail?</a:t>
            </a:r>
            <a:endParaRPr lang="en-US" altLang="zh-CN" sz="3200" b="1" baseline="0" dirty="0">
              <a:solidFill>
                <a:srgbClr val="D60093"/>
              </a:solidFill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64559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2F63-0A4C-B092-1B8F-50039D552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7823269F-F5D0-BFE6-E6E9-7F7E3D6AB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BF5A98C7-C6C1-A9B8-5D97-DB9525CFEEE3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and Motivation</a:t>
            </a:r>
          </a:p>
        </p:txBody>
      </p:sp>
      <p:sp>
        <p:nvSpPr>
          <p:cNvPr id="20" name="Google Shape;2195;p40">
            <a:extLst>
              <a:ext uri="{FF2B5EF4-FFF2-40B4-BE49-F238E27FC236}">
                <a16:creationId xmlns:a16="http://schemas.microsoft.com/office/drawing/2014/main" id="{EB808133-5BFD-A2F3-65C8-6486FD5C4A7B}"/>
              </a:ext>
            </a:extLst>
          </p:cNvPr>
          <p:cNvSpPr txBox="1">
            <a:spLocks/>
          </p:cNvSpPr>
          <p:nvPr/>
        </p:nvSpPr>
        <p:spPr>
          <a:xfrm>
            <a:off x="626706" y="874724"/>
            <a:ext cx="11565293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bg2"/>
              </a:buClr>
              <a:buSzPct val="70000"/>
              <a:defRPr/>
            </a:pPr>
            <a:r>
              <a:rPr 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Need for benchmark:</a:t>
            </a:r>
            <a:r>
              <a:rPr lang="en-US" sz="3000" b="1" dirty="0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customizable scene complexity</a:t>
            </a:r>
          </a:p>
        </p:txBody>
      </p:sp>
      <p:sp>
        <p:nvSpPr>
          <p:cNvPr id="33" name="Down Arrow 32">
            <a:extLst>
              <a:ext uri="{FF2B5EF4-FFF2-40B4-BE49-F238E27FC236}">
                <a16:creationId xmlns:a16="http://schemas.microsoft.com/office/drawing/2014/main" id="{BE0405DD-3251-3B0E-D63E-A99953007268}"/>
              </a:ext>
            </a:extLst>
          </p:cNvPr>
          <p:cNvSpPr/>
          <p:nvPr/>
        </p:nvSpPr>
        <p:spPr>
          <a:xfrm>
            <a:off x="1608687" y="2247393"/>
            <a:ext cx="333718" cy="3864146"/>
          </a:xfrm>
          <a:prstGeom prst="downArrow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rgbClr val="C00000"/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Google Shape;2197;p40">
            <a:extLst>
              <a:ext uri="{FF2B5EF4-FFF2-40B4-BE49-F238E27FC236}">
                <a16:creationId xmlns:a16="http://schemas.microsoft.com/office/drawing/2014/main" id="{07ACC0C0-CC10-8100-89BB-425C1EBD5390}"/>
              </a:ext>
            </a:extLst>
          </p:cNvPr>
          <p:cNvSpPr txBox="1">
            <a:spLocks/>
          </p:cNvSpPr>
          <p:nvPr/>
        </p:nvSpPr>
        <p:spPr>
          <a:xfrm>
            <a:off x="230475" y="2123886"/>
            <a:ext cx="176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Low 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complexity</a:t>
            </a:r>
          </a:p>
        </p:txBody>
      </p:sp>
      <p:sp>
        <p:nvSpPr>
          <p:cNvPr id="35" name="Google Shape;2197;p40">
            <a:extLst>
              <a:ext uri="{FF2B5EF4-FFF2-40B4-BE49-F238E27FC236}">
                <a16:creationId xmlns:a16="http://schemas.microsoft.com/office/drawing/2014/main" id="{35D90E94-4087-B7AE-3B2E-3E7D89725803}"/>
              </a:ext>
            </a:extLst>
          </p:cNvPr>
          <p:cNvSpPr txBox="1">
            <a:spLocks/>
          </p:cNvSpPr>
          <p:nvPr/>
        </p:nvSpPr>
        <p:spPr>
          <a:xfrm>
            <a:off x="172179" y="5259770"/>
            <a:ext cx="176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High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complexity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1EFC7D6-C4FA-267F-8E99-59379058AD2C}"/>
              </a:ext>
            </a:extLst>
          </p:cNvPr>
          <p:cNvGrpSpPr/>
          <p:nvPr/>
        </p:nvGrpSpPr>
        <p:grpSpPr>
          <a:xfrm>
            <a:off x="2167649" y="1566417"/>
            <a:ext cx="2606011" cy="4532882"/>
            <a:chOff x="2167649" y="1566417"/>
            <a:chExt cx="2606011" cy="453288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D000D3-1B2B-6DF3-44D5-EE145585CD95}"/>
                </a:ext>
              </a:extLst>
            </p:cNvPr>
            <p:cNvSpPr txBox="1"/>
            <p:nvPr/>
          </p:nvSpPr>
          <p:spPr>
            <a:xfrm>
              <a:off x="2167649" y="1566417"/>
              <a:ext cx="252846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Compositional complexity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BCAFD9E-9F71-1F42-17B4-B812D8FD67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2414" b="-655"/>
            <a:stretch>
              <a:fillRect/>
            </a:stretch>
          </p:blipFill>
          <p:spPr>
            <a:xfrm>
              <a:off x="2494801" y="4360264"/>
              <a:ext cx="2072640" cy="155448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9D291503-F869-CB21-102A-E9EE399974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742" t="27187" r="742" b="-2045"/>
            <a:stretch>
              <a:fillRect/>
            </a:stretch>
          </p:blipFill>
          <p:spPr>
            <a:xfrm>
              <a:off x="2494801" y="2502312"/>
              <a:ext cx="2072640" cy="1554480"/>
            </a:xfrm>
            <a:prstGeom prst="rect">
              <a:avLst/>
            </a:prstGeom>
          </p:spPr>
        </p:pic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FA5DB9F7-D74A-F739-C594-066ED9DEC1D3}"/>
                </a:ext>
              </a:extLst>
            </p:cNvPr>
            <p:cNvSpPr/>
            <p:nvPr/>
          </p:nvSpPr>
          <p:spPr>
            <a:xfrm>
              <a:off x="2288582" y="2334376"/>
              <a:ext cx="2485078" cy="376492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7714636E-77F7-7A80-C73F-7C002A137F94}"/>
              </a:ext>
            </a:extLst>
          </p:cNvPr>
          <p:cNvGrpSpPr/>
          <p:nvPr/>
        </p:nvGrpSpPr>
        <p:grpSpPr>
          <a:xfrm>
            <a:off x="5119837" y="1626490"/>
            <a:ext cx="2485078" cy="4458758"/>
            <a:chOff x="5119837" y="1626490"/>
            <a:chExt cx="2485078" cy="4458758"/>
          </a:xfrm>
        </p:grpSpPr>
        <p:pic>
          <p:nvPicPr>
            <p:cNvPr id="2050" name="Picture 2" descr="11,500+ Pile Of Chairs Stock Photos, Pictures &amp; Royalty-Free Images -  iStock | Broken chair, House door">
              <a:extLst>
                <a:ext uri="{FF2B5EF4-FFF2-40B4-BE49-F238E27FC236}">
                  <a16:creationId xmlns:a16="http://schemas.microsoft.com/office/drawing/2014/main" id="{E05D5FFB-AF53-4882-B98E-6A430D6FA5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6" r="5556"/>
            <a:stretch>
              <a:fillRect/>
            </a:stretch>
          </p:blipFill>
          <p:spPr bwMode="auto">
            <a:xfrm>
              <a:off x="5315637" y="4360264"/>
              <a:ext cx="2072640" cy="1554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Banquet Chairs Wholesale | Buy Cheap Function Chairs">
              <a:extLst>
                <a:ext uri="{FF2B5EF4-FFF2-40B4-BE49-F238E27FC236}">
                  <a16:creationId xmlns:a16="http://schemas.microsoft.com/office/drawing/2014/main" id="{F520C919-0740-8E38-090D-2F017760A28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23" b="7023"/>
            <a:stretch>
              <a:fillRect/>
            </a:stretch>
          </p:blipFill>
          <p:spPr bwMode="auto">
            <a:xfrm>
              <a:off x="5315637" y="2467037"/>
              <a:ext cx="2072640" cy="1554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9867814-923C-6A16-C88D-93FE53BDB895}"/>
                </a:ext>
              </a:extLst>
            </p:cNvPr>
            <p:cNvSpPr txBox="1"/>
            <p:nvPr/>
          </p:nvSpPr>
          <p:spPr>
            <a:xfrm>
              <a:off x="5202000" y="1626490"/>
              <a:ext cx="21862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Relational complexity</a:t>
              </a:r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28EC4EFC-D2B0-D58A-9811-AD90CEBBC014}"/>
                </a:ext>
              </a:extLst>
            </p:cNvPr>
            <p:cNvSpPr/>
            <p:nvPr/>
          </p:nvSpPr>
          <p:spPr>
            <a:xfrm>
              <a:off x="5119837" y="2320325"/>
              <a:ext cx="2485078" cy="376492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F350A68F-084A-5DF4-B2ED-60B4188D6121}"/>
              </a:ext>
            </a:extLst>
          </p:cNvPr>
          <p:cNvGrpSpPr/>
          <p:nvPr/>
        </p:nvGrpSpPr>
        <p:grpSpPr>
          <a:xfrm>
            <a:off x="7770745" y="1612439"/>
            <a:ext cx="2646447" cy="4472808"/>
            <a:chOff x="7770745" y="1612439"/>
            <a:chExt cx="2646447" cy="44728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42BCCC8-C57C-CA10-4CF9-73347FD94069}"/>
                </a:ext>
              </a:extLst>
            </p:cNvPr>
            <p:cNvSpPr txBox="1"/>
            <p:nvPr/>
          </p:nvSpPr>
          <p:spPr>
            <a:xfrm>
              <a:off x="7770745" y="1612439"/>
              <a:ext cx="264644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Observational complexity</a:t>
              </a:r>
            </a:p>
          </p:txBody>
        </p:sp>
        <p:pic>
          <p:nvPicPr>
            <p:cNvPr id="2054" name="Picture 6" descr="Generating Bird's Eye View from Egocentric RGB Videos - Jain - 2021 -  Wireless Communications and Mobile Computing - Wiley Online Library">
              <a:extLst>
                <a:ext uri="{FF2B5EF4-FFF2-40B4-BE49-F238E27FC236}">
                  <a16:creationId xmlns:a16="http://schemas.microsoft.com/office/drawing/2014/main" id="{4F7AF873-D4C3-C2B2-CCB5-FA35C99835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25" r="56919" b="50859"/>
            <a:stretch>
              <a:fillRect/>
            </a:stretch>
          </p:blipFill>
          <p:spPr bwMode="auto">
            <a:xfrm>
              <a:off x="8057649" y="4346213"/>
              <a:ext cx="2072640" cy="1554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Generating Bird's Eye View from Egocentric RGB Videos - Jain - 2021 -  Wireless Communications and Mobile Computing - Wiley Online Library">
              <a:extLst>
                <a:ext uri="{FF2B5EF4-FFF2-40B4-BE49-F238E27FC236}">
                  <a16:creationId xmlns:a16="http://schemas.microsoft.com/office/drawing/2014/main" id="{8443AD07-41F5-E860-DDE0-1118F4B1343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919" r="5625" b="50859"/>
            <a:stretch>
              <a:fillRect/>
            </a:stretch>
          </p:blipFill>
          <p:spPr bwMode="auto">
            <a:xfrm>
              <a:off x="8066435" y="2452986"/>
              <a:ext cx="2072640" cy="1554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6DA9462B-E2C3-3720-163E-B0245BD2BAFC}"/>
                </a:ext>
              </a:extLst>
            </p:cNvPr>
            <p:cNvSpPr/>
            <p:nvPr/>
          </p:nvSpPr>
          <p:spPr>
            <a:xfrm>
              <a:off x="7898739" y="2320324"/>
              <a:ext cx="2485078" cy="376492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7" name="Google Shape;2197;p40">
            <a:extLst>
              <a:ext uri="{FF2B5EF4-FFF2-40B4-BE49-F238E27FC236}">
                <a16:creationId xmlns:a16="http://schemas.microsoft.com/office/drawing/2014/main" id="{0C3DB5BC-4311-5241-4620-F880AC956C08}"/>
              </a:ext>
            </a:extLst>
          </p:cNvPr>
          <p:cNvSpPr txBox="1">
            <a:spLocks/>
          </p:cNvSpPr>
          <p:nvPr/>
        </p:nvSpPr>
        <p:spPr>
          <a:xfrm>
            <a:off x="12414151" y="6693450"/>
            <a:ext cx="1764900" cy="3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800" b="0" i="0" u="none" strike="noStrike" cap="none">
                <a:solidFill>
                  <a:schemeClr val="accent1"/>
                </a:solidFill>
                <a:latin typeface="Barlow Semi Condensed Medium"/>
                <a:ea typeface="Barlow Semi Condensed Medium"/>
                <a:cs typeface="Barlow Semi Condensed Medium"/>
                <a:sym typeface="Barlow Semi Condensed Medium"/>
              </a:defRPr>
            </a:lvl9pPr>
          </a:lstStyle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1868576C-3205-7CFF-B7A7-0D8489BDDE34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4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462656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03696-F2E3-A6DF-7229-614FB436A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DCB7DDE9-F089-2046-D8D7-5D15F1B29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227C9B7B-9E98-CA6B-63D2-75CF30025D05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Existing Efforts</a:t>
            </a:r>
          </a:p>
        </p:txBody>
      </p:sp>
      <p:sp>
        <p:nvSpPr>
          <p:cNvPr id="20" name="Google Shape;2195;p40">
            <a:extLst>
              <a:ext uri="{FF2B5EF4-FFF2-40B4-BE49-F238E27FC236}">
                <a16:creationId xmlns:a16="http://schemas.microsoft.com/office/drawing/2014/main" id="{1113E152-7D16-FFA8-C5C6-E1FD2BF476A0}"/>
              </a:ext>
            </a:extLst>
          </p:cNvPr>
          <p:cNvSpPr txBox="1">
            <a:spLocks/>
          </p:cNvSpPr>
          <p:nvPr/>
        </p:nvSpPr>
        <p:spPr>
          <a:xfrm>
            <a:off x="626706" y="874724"/>
            <a:ext cx="10566625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bg2"/>
              </a:buClr>
              <a:buSzPct val="70000"/>
              <a:defRPr/>
            </a:pPr>
            <a:r>
              <a:rPr lang="en-US" sz="3200" b="1" dirty="0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Existing work of achieving customizable</a:t>
            </a:r>
            <a:r>
              <a:rPr lang="zh-CN" altLang="en-US" sz="3200" b="1" dirty="0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b="1" dirty="0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scene complexity</a:t>
            </a:r>
            <a:endParaRPr lang="en-US" sz="3200" b="1" dirty="0">
              <a:solidFill>
                <a:srgbClr val="003366"/>
              </a:solidFill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3E403E-96A6-0D23-05A7-45D6C9F75F3B}"/>
              </a:ext>
            </a:extLst>
          </p:cNvPr>
          <p:cNvSpPr txBox="1"/>
          <p:nvPr/>
        </p:nvSpPr>
        <p:spPr>
          <a:xfrm>
            <a:off x="1371180" y="1472771"/>
            <a:ext cx="5755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Search in existing real-world datasets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65EE43-EFA3-AB53-7B41-9B34569D6D26}"/>
              </a:ext>
            </a:extLst>
          </p:cNvPr>
          <p:cNvGrpSpPr/>
          <p:nvPr/>
        </p:nvGrpSpPr>
        <p:grpSpPr>
          <a:xfrm>
            <a:off x="1540303" y="1889944"/>
            <a:ext cx="3758039" cy="1470393"/>
            <a:chOff x="1540303" y="1889944"/>
            <a:chExt cx="3758039" cy="147039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85E536-2C77-893C-E8BB-DD187BF90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463" b="6205"/>
            <a:stretch>
              <a:fillRect/>
            </a:stretch>
          </p:blipFill>
          <p:spPr>
            <a:xfrm>
              <a:off x="2355211" y="2003923"/>
              <a:ext cx="2558409" cy="1310767"/>
            </a:xfrm>
            <a:prstGeom prst="rect">
              <a:avLst/>
            </a:prstGeom>
          </p:spPr>
        </p:pic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9A0E89A-855F-AE9F-48E4-380C42B50027}"/>
                </a:ext>
              </a:extLst>
            </p:cNvPr>
            <p:cNvCxnSpPr/>
            <p:nvPr/>
          </p:nvCxnSpPr>
          <p:spPr>
            <a:xfrm>
              <a:off x="2355211" y="3267028"/>
              <a:ext cx="2696601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89E5EC6-673B-9E26-83A0-5E4AD1CBEA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68658" y="1956262"/>
              <a:ext cx="0" cy="13107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Google Shape;2200;p40">
              <a:extLst>
                <a:ext uri="{FF2B5EF4-FFF2-40B4-BE49-F238E27FC236}">
                  <a16:creationId xmlns:a16="http://schemas.microsoft.com/office/drawing/2014/main" id="{1A5D72E6-5E3D-63C2-E10E-D2035274F84D}"/>
                </a:ext>
              </a:extLst>
            </p:cNvPr>
            <p:cNvSpPr txBox="1">
              <a:spLocks/>
            </p:cNvSpPr>
            <p:nvPr/>
          </p:nvSpPr>
          <p:spPr>
            <a:xfrm>
              <a:off x="4412998" y="2716582"/>
              <a:ext cx="885344" cy="643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9pPr>
            </a:lstStyle>
            <a:p>
              <a:r>
                <a:rPr lang="en-US" sz="1400" b="1" dirty="0"/>
                <a:t>Object density</a:t>
              </a:r>
            </a:p>
          </p:txBody>
        </p:sp>
        <p:sp>
          <p:nvSpPr>
            <p:cNvPr id="15" name="Google Shape;2200;p40">
              <a:extLst>
                <a:ext uri="{FF2B5EF4-FFF2-40B4-BE49-F238E27FC236}">
                  <a16:creationId xmlns:a16="http://schemas.microsoft.com/office/drawing/2014/main" id="{B410A5DE-2794-85C7-0780-800A43EA4C31}"/>
                </a:ext>
              </a:extLst>
            </p:cNvPr>
            <p:cNvSpPr txBox="1">
              <a:spLocks/>
            </p:cNvSpPr>
            <p:nvPr/>
          </p:nvSpPr>
          <p:spPr>
            <a:xfrm>
              <a:off x="1540303" y="1889944"/>
              <a:ext cx="885344" cy="643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9pPr>
            </a:lstStyle>
            <a:p>
              <a:r>
                <a:rPr lang="en-US" sz="1400" b="1" dirty="0"/>
                <a:t>Scene numbers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6B4C4B2-7DFF-E9C7-080F-75851722656C}"/>
              </a:ext>
            </a:extLst>
          </p:cNvPr>
          <p:cNvGrpSpPr/>
          <p:nvPr/>
        </p:nvGrpSpPr>
        <p:grpSpPr>
          <a:xfrm>
            <a:off x="3276801" y="2023713"/>
            <a:ext cx="3694413" cy="1336624"/>
            <a:chOff x="3276801" y="2023713"/>
            <a:chExt cx="3694413" cy="133662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5B2EA4-8960-ECE3-0CF3-B14AA96E915E}"/>
                </a:ext>
              </a:extLst>
            </p:cNvPr>
            <p:cNvSpPr/>
            <p:nvPr/>
          </p:nvSpPr>
          <p:spPr>
            <a:xfrm>
              <a:off x="3276801" y="2836722"/>
              <a:ext cx="1143000" cy="52361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3BE078B2-5267-7BEB-30BB-2216E6F3BC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5764" y="2391238"/>
              <a:ext cx="679642" cy="4338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Google Shape;2200;p40">
              <a:extLst>
                <a:ext uri="{FF2B5EF4-FFF2-40B4-BE49-F238E27FC236}">
                  <a16:creationId xmlns:a16="http://schemas.microsoft.com/office/drawing/2014/main" id="{82815759-D5BB-9629-4959-6117A3A55397}"/>
                </a:ext>
              </a:extLst>
            </p:cNvPr>
            <p:cNvSpPr txBox="1">
              <a:spLocks/>
            </p:cNvSpPr>
            <p:nvPr/>
          </p:nvSpPr>
          <p:spPr>
            <a:xfrm>
              <a:off x="4848821" y="2023713"/>
              <a:ext cx="2122393" cy="643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 sz="1600" b="0" i="0" u="none" strike="noStrike" cap="none">
                  <a:solidFill>
                    <a:schemeClr val="dk2"/>
                  </a:solidFill>
                  <a:latin typeface="Barlow Semi Condensed"/>
                  <a:ea typeface="Barlow Semi Condensed"/>
                  <a:cs typeface="Barlow Semi Condensed"/>
                  <a:sym typeface="Barlow Semi Condensed"/>
                </a:defRPr>
              </a:lvl9pPr>
            </a:lstStyle>
            <a:p>
              <a:r>
                <a:rPr lang="en-US" sz="1800" b="1" dirty="0">
                  <a:solidFill>
                    <a:srgbClr val="C00000"/>
                  </a:solidFill>
                </a:rPr>
                <a:t>Lacking scenes with high complexity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CE7DAAB-4300-6C42-4772-D402BF19A376}"/>
              </a:ext>
            </a:extLst>
          </p:cNvPr>
          <p:cNvSpPr txBox="1"/>
          <p:nvPr/>
        </p:nvSpPr>
        <p:spPr>
          <a:xfrm>
            <a:off x="1371180" y="3560208"/>
            <a:ext cx="66574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Generate synthetic data for specific complexity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4D343A4-BDFB-84A6-8856-357842FC49C0}"/>
              </a:ext>
            </a:extLst>
          </p:cNvPr>
          <p:cNvGrpSpPr/>
          <p:nvPr/>
        </p:nvGrpSpPr>
        <p:grpSpPr>
          <a:xfrm>
            <a:off x="6323008" y="4099827"/>
            <a:ext cx="2528467" cy="2260468"/>
            <a:chOff x="6462857" y="3978193"/>
            <a:chExt cx="2528467" cy="226046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456A005-8424-3570-B3CD-85A1BBC00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9741" y="4483250"/>
              <a:ext cx="2332532" cy="1755411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FDFE32-BA2D-E434-F057-B827BB2301B8}"/>
                </a:ext>
              </a:extLst>
            </p:cNvPr>
            <p:cNvSpPr txBox="1"/>
            <p:nvPr/>
          </p:nvSpPr>
          <p:spPr>
            <a:xfrm>
              <a:off x="6462857" y="3978193"/>
              <a:ext cx="252846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Procedural generation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5EA31E7-9283-C70B-09BC-C44517638474}"/>
              </a:ext>
            </a:extLst>
          </p:cNvPr>
          <p:cNvSpPr txBox="1"/>
          <p:nvPr/>
        </p:nvSpPr>
        <p:spPr>
          <a:xfrm>
            <a:off x="8926571" y="4745076"/>
            <a:ext cx="25284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Difficult to use</a:t>
            </a:r>
          </a:p>
          <a:p>
            <a:pPr marL="342900" indent="-342900">
              <a:buFontTx/>
              <a:buChar char="-"/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Fail to generate complex scenes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B76308-241E-6F59-B967-A77091F4C0CB}"/>
              </a:ext>
            </a:extLst>
          </p:cNvPr>
          <p:cNvGrpSpPr/>
          <p:nvPr/>
        </p:nvGrpSpPr>
        <p:grpSpPr>
          <a:xfrm>
            <a:off x="1721497" y="4133021"/>
            <a:ext cx="3342666" cy="2223111"/>
            <a:chOff x="1861346" y="4011387"/>
            <a:chExt cx="3342666" cy="2223111"/>
          </a:xfrm>
        </p:grpSpPr>
        <p:pic>
          <p:nvPicPr>
            <p:cNvPr id="6" name="Picture 14">
              <a:extLst>
                <a:ext uri="{FF2B5EF4-FFF2-40B4-BE49-F238E27FC236}">
                  <a16:creationId xmlns:a16="http://schemas.microsoft.com/office/drawing/2014/main" id="{60946B51-5D3B-27C0-27F9-C3C74D51F9C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29" t="41229" r="69196" b="19449"/>
            <a:stretch>
              <a:fillRect/>
            </a:stretch>
          </p:blipFill>
          <p:spPr bwMode="auto">
            <a:xfrm>
              <a:off x="1861346" y="4272020"/>
              <a:ext cx="2124145" cy="19624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35CD32-4F4A-400E-247F-CB295227ADF2}"/>
                </a:ext>
              </a:extLst>
            </p:cNvPr>
            <p:cNvSpPr txBox="1"/>
            <p:nvPr/>
          </p:nvSpPr>
          <p:spPr>
            <a:xfrm>
              <a:off x="1861346" y="4011387"/>
              <a:ext cx="334266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LLM-based layout generation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134E97B-EE8A-08BF-3D1E-F51DECFD720E}"/>
              </a:ext>
            </a:extLst>
          </p:cNvPr>
          <p:cNvSpPr txBox="1"/>
          <p:nvPr/>
        </p:nvSpPr>
        <p:spPr>
          <a:xfrm>
            <a:off x="3794541" y="4745076"/>
            <a:ext cx="25284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Generated layouts may be physically invalid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75119B9-16B2-6B18-BDD6-B1920F7F957A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5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2508476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5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8FB7D-73C3-01EC-A477-A5488DA22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956C2EFD-3155-CA78-47F9-2D4876EB2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4961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 dirty="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146BB87B-2483-3DE4-5B34-1FA81558F6FA}"/>
              </a:ext>
            </a:extLst>
          </p:cNvPr>
          <p:cNvSpPr txBox="1"/>
          <p:nvPr/>
        </p:nvSpPr>
        <p:spPr>
          <a:xfrm>
            <a:off x="304167" y="30643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Solution:</a:t>
            </a:r>
            <a:r>
              <a:rPr lang="en-US" altLang="zh-CN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InfiniBench</a:t>
            </a:r>
            <a:endParaRPr lang="en-US" altLang="zh-CN" sz="28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0BDA7B8-9188-8291-6EED-286180E3893D}"/>
              </a:ext>
            </a:extLst>
          </p:cNvPr>
          <p:cNvGrpSpPr/>
          <p:nvPr/>
        </p:nvGrpSpPr>
        <p:grpSpPr>
          <a:xfrm>
            <a:off x="473406" y="2190001"/>
            <a:ext cx="11245188" cy="4385883"/>
            <a:chOff x="473406" y="2190001"/>
            <a:chExt cx="11245188" cy="438588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B9E1715-3DB3-454A-5446-0055240BE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3406" y="2648607"/>
              <a:ext cx="11245188" cy="3927277"/>
            </a:xfrm>
            <a:prstGeom prst="rect">
              <a:avLst/>
            </a:prstGeom>
          </p:spPr>
        </p:pic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5A00523A-9335-9512-A3EF-2BC4523FE592}"/>
                </a:ext>
              </a:extLst>
            </p:cNvPr>
            <p:cNvCxnSpPr>
              <a:cxnSpLocks/>
            </p:cNvCxnSpPr>
            <p:nvPr/>
          </p:nvCxnSpPr>
          <p:spPr>
            <a:xfrm>
              <a:off x="9598947" y="2190001"/>
              <a:ext cx="0" cy="187439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0C1779BF-AAB5-7A35-64B2-307FCEAA2D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16352" y="2369390"/>
              <a:ext cx="6794787" cy="0"/>
            </a:xfrm>
            <a:prstGeom prst="line">
              <a:avLst/>
            </a:prstGeom>
            <a:ln w="5715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F2520F4F-6BEC-21FE-B76D-04C503C2FB0F}"/>
                </a:ext>
              </a:extLst>
            </p:cNvPr>
            <p:cNvCxnSpPr>
              <a:cxnSpLocks/>
            </p:cNvCxnSpPr>
            <p:nvPr/>
          </p:nvCxnSpPr>
          <p:spPr>
            <a:xfrm>
              <a:off x="9598947" y="2283720"/>
              <a:ext cx="0" cy="416042"/>
            </a:xfrm>
            <a:prstGeom prst="line">
              <a:avLst/>
            </a:prstGeom>
            <a:ln w="5715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69E48773-8FCC-9A3B-E6CD-DC71B3FA2D65}"/>
                </a:ext>
              </a:extLst>
            </p:cNvPr>
            <p:cNvCxnSpPr>
              <a:cxnSpLocks/>
            </p:cNvCxnSpPr>
            <p:nvPr/>
          </p:nvCxnSpPr>
          <p:spPr>
            <a:xfrm>
              <a:off x="6392937" y="2377440"/>
              <a:ext cx="0" cy="291842"/>
            </a:xfrm>
            <a:prstGeom prst="line">
              <a:avLst/>
            </a:prstGeom>
            <a:ln w="5715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688A4085-4105-C2BF-DB05-E177660C2199}"/>
                </a:ext>
              </a:extLst>
            </p:cNvPr>
            <p:cNvCxnSpPr>
              <a:cxnSpLocks/>
            </p:cNvCxnSpPr>
            <p:nvPr/>
          </p:nvCxnSpPr>
          <p:spPr>
            <a:xfrm>
              <a:off x="2816352" y="2369390"/>
              <a:ext cx="0" cy="330372"/>
            </a:xfrm>
            <a:prstGeom prst="line">
              <a:avLst/>
            </a:prstGeom>
            <a:ln w="5715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Subtitle 2">
            <a:extLst>
              <a:ext uri="{FF2B5EF4-FFF2-40B4-BE49-F238E27FC236}">
                <a16:creationId xmlns:a16="http://schemas.microsoft.com/office/drawing/2014/main" id="{3A422FC5-EE88-FB2F-9664-61981CC9386A}"/>
              </a:ext>
            </a:extLst>
          </p:cNvPr>
          <p:cNvSpPr txBox="1">
            <a:spLocks/>
          </p:cNvSpPr>
          <p:nvPr/>
        </p:nvSpPr>
        <p:spPr>
          <a:xfrm>
            <a:off x="972007" y="966164"/>
            <a:ext cx="2274549" cy="5864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2800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Fjalla One"/>
                <a:sym typeface="Fjalla One"/>
              </a:rPr>
              <a:t>Scene description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91642B2-E33C-61EE-D0ED-B3F5BB1599BF}"/>
              </a:ext>
            </a:extLst>
          </p:cNvPr>
          <p:cNvGrpSpPr/>
          <p:nvPr/>
        </p:nvGrpSpPr>
        <p:grpSpPr>
          <a:xfrm>
            <a:off x="3005172" y="894338"/>
            <a:ext cx="7139868" cy="1342706"/>
            <a:chOff x="3005172" y="894338"/>
            <a:chExt cx="7139868" cy="1342706"/>
          </a:xfrm>
        </p:grpSpPr>
        <p:sp>
          <p:nvSpPr>
            <p:cNvPr id="101" name="Subtitle 2">
              <a:extLst>
                <a:ext uri="{FF2B5EF4-FFF2-40B4-BE49-F238E27FC236}">
                  <a16:creationId xmlns:a16="http://schemas.microsoft.com/office/drawing/2014/main" id="{583C9309-A5A9-C3CE-78B4-56058E10FEA6}"/>
                </a:ext>
              </a:extLst>
            </p:cNvPr>
            <p:cNvSpPr txBox="1">
              <a:spLocks/>
            </p:cNvSpPr>
            <p:nvPr/>
          </p:nvSpPr>
          <p:spPr>
            <a:xfrm>
              <a:off x="7414591" y="1607059"/>
              <a:ext cx="1661974" cy="62909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sz="1400" b="0" dirty="0">
                  <a:solidFill>
                    <a:schemeClr val="accent1">
                      <a:lumMod val="50000"/>
                    </a:schemeClr>
                  </a:solidFill>
                  <a:latin typeface="Fjalla One"/>
                </a:rPr>
                <a:t>Camera trajectory optimizer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45EACE9-0945-FC5E-62F7-9D1D93C24DB9}"/>
                </a:ext>
              </a:extLst>
            </p:cNvPr>
            <p:cNvGrpSpPr/>
            <p:nvPr/>
          </p:nvGrpSpPr>
          <p:grpSpPr>
            <a:xfrm>
              <a:off x="5270021" y="909220"/>
              <a:ext cx="2124960" cy="1327824"/>
              <a:chOff x="5270021" y="909220"/>
              <a:chExt cx="2124960" cy="1327824"/>
            </a:xfrm>
          </p:grpSpPr>
          <p:sp>
            <p:nvSpPr>
              <p:cNvPr id="89" name="Rounded Rectangle 88">
                <a:extLst>
                  <a:ext uri="{FF2B5EF4-FFF2-40B4-BE49-F238E27FC236}">
                    <a16:creationId xmlns:a16="http://schemas.microsoft.com/office/drawing/2014/main" id="{13161427-0D45-0C4F-C025-978E97658FC5}"/>
                  </a:ext>
                </a:extLst>
              </p:cNvPr>
              <p:cNvSpPr/>
              <p:nvPr/>
            </p:nvSpPr>
            <p:spPr>
              <a:xfrm>
                <a:off x="5484241" y="909220"/>
                <a:ext cx="1817393" cy="1286515"/>
              </a:xfrm>
              <a:prstGeom prst="roundRect">
                <a:avLst/>
              </a:prstGeom>
              <a:noFill/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lt1"/>
                  </a:solidFill>
                </a:endParaRPr>
              </a:p>
            </p:txBody>
          </p:sp>
          <p:pic>
            <p:nvPicPr>
              <p:cNvPr id="90" name="Picture 4" descr="Optimization - Free business icons">
                <a:extLst>
                  <a:ext uri="{FF2B5EF4-FFF2-40B4-BE49-F238E27FC236}">
                    <a16:creationId xmlns:a16="http://schemas.microsoft.com/office/drawing/2014/main" id="{BEE3159C-6A7F-E0E5-B9B1-644F593696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71157" y="943219"/>
                <a:ext cx="749042" cy="7490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1" name="Subtitle 2">
                <a:extLst>
                  <a:ext uri="{FF2B5EF4-FFF2-40B4-BE49-F238E27FC236}">
                    <a16:creationId xmlns:a16="http://schemas.microsoft.com/office/drawing/2014/main" id="{7E4B2098-57F2-0E7E-645D-3FF4048F64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70021" y="1607951"/>
                <a:ext cx="1351313" cy="62909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1">
                        <a:lumMod val="50000"/>
                      </a:schemeClr>
                    </a:solidFill>
                    <a:latin typeface="Fjalla One"/>
                  </a:rPr>
                  <a:t>Layout Optimizer</a:t>
                </a:r>
              </a:p>
            </p:txBody>
          </p:sp>
          <p:pic>
            <p:nvPicPr>
              <p:cNvPr id="93" name="Picture 16" descr="Assembly required color icon – Royalty-Free Vector | VectorStock">
                <a:extLst>
                  <a:ext uri="{FF2B5EF4-FFF2-40B4-BE49-F238E27FC236}">
                    <a16:creationId xmlns:a16="http://schemas.microsoft.com/office/drawing/2014/main" id="{7DCA8989-0EA7-4264-8E58-E7C09244F79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782118">
                <a:off x="6280299" y="1162554"/>
                <a:ext cx="305714" cy="4359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18" descr="Layout - Free miscellaneous icons">
                <a:extLst>
                  <a:ext uri="{FF2B5EF4-FFF2-40B4-BE49-F238E27FC236}">
                    <a16:creationId xmlns:a16="http://schemas.microsoft.com/office/drawing/2014/main" id="{62E8B1F9-2BE2-6C94-E5AC-F8817F6275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90629" y="1110447"/>
                <a:ext cx="501483" cy="5014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8C6205A5-6EFB-46ED-8FC7-8ADB3566AE01}"/>
                  </a:ext>
                </a:extLst>
              </p:cNvPr>
              <p:cNvSpPr txBox="1"/>
              <p:nvPr/>
            </p:nvSpPr>
            <p:spPr>
              <a:xfrm>
                <a:off x="6285520" y="1552477"/>
                <a:ext cx="1109461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dk2"/>
                    </a:solidFill>
                    <a:latin typeface="Barlow Semi Condensed"/>
                    <a:sym typeface="Barlow Semi Condensed"/>
                  </a:rPr>
                  <a:t>Compact </a:t>
                </a:r>
              </a:p>
              <a:p>
                <a:pPr algn="ctr"/>
                <a:r>
                  <a:rPr lang="en-US" sz="1100" b="1" dirty="0">
                    <a:solidFill>
                      <a:schemeClr val="dk2"/>
                    </a:solidFill>
                    <a:latin typeface="Barlow Semi Condensed"/>
                    <a:sym typeface="Barlow Semi Condensed"/>
                  </a:rPr>
                  <a:t>layout</a:t>
                </a:r>
              </a:p>
            </p:txBody>
          </p:sp>
          <p:sp>
            <p:nvSpPr>
              <p:cNvPr id="103" name="Right Arrow 102">
                <a:extLst>
                  <a:ext uri="{FF2B5EF4-FFF2-40B4-BE49-F238E27FC236}">
                    <a16:creationId xmlns:a16="http://schemas.microsoft.com/office/drawing/2014/main" id="{F96C6A06-A87B-946C-2BEA-5EE5823471A5}"/>
                  </a:ext>
                </a:extLst>
              </p:cNvPr>
              <p:cNvSpPr/>
              <p:nvPr/>
            </p:nvSpPr>
            <p:spPr>
              <a:xfrm>
                <a:off x="5319337" y="1403140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576F85A-5A08-ED79-04F5-284F3EEC0477}"/>
                </a:ext>
              </a:extLst>
            </p:cNvPr>
            <p:cNvGrpSpPr/>
            <p:nvPr/>
          </p:nvGrpSpPr>
          <p:grpSpPr>
            <a:xfrm>
              <a:off x="7315013" y="903486"/>
              <a:ext cx="1648566" cy="1286515"/>
              <a:chOff x="7315013" y="903486"/>
              <a:chExt cx="1648566" cy="1286515"/>
            </a:xfrm>
          </p:grpSpPr>
          <p:pic>
            <p:nvPicPr>
              <p:cNvPr id="98" name="Picture 20" descr="Camera dolly - Free electronics icons">
                <a:extLst>
                  <a:ext uri="{FF2B5EF4-FFF2-40B4-BE49-F238E27FC236}">
                    <a16:creationId xmlns:a16="http://schemas.microsoft.com/office/drawing/2014/main" id="{33AAF321-DBE2-8B59-2448-39E7945EF9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80798" y="995063"/>
                <a:ext cx="548640" cy="5486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9" name="Picture 22" descr="Download Free Trajectory Icons in PNG &amp; SVG">
                <a:extLst>
                  <a:ext uri="{FF2B5EF4-FFF2-40B4-BE49-F238E27FC236}">
                    <a16:creationId xmlns:a16="http://schemas.microsoft.com/office/drawing/2014/main" id="{D09441DB-9547-D1DD-2B6A-5CE28C57584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33285" y="958751"/>
                <a:ext cx="640080" cy="6400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0" name="Rounded Rectangle 99">
                <a:extLst>
                  <a:ext uri="{FF2B5EF4-FFF2-40B4-BE49-F238E27FC236}">
                    <a16:creationId xmlns:a16="http://schemas.microsoft.com/office/drawing/2014/main" id="{3EF110AF-7D50-EE12-DC09-3F74FA2D688D}"/>
                  </a:ext>
                </a:extLst>
              </p:cNvPr>
              <p:cNvSpPr/>
              <p:nvPr/>
            </p:nvSpPr>
            <p:spPr>
              <a:xfrm>
                <a:off x="7488328" y="903486"/>
                <a:ext cx="1475251" cy="1286515"/>
              </a:xfrm>
              <a:prstGeom prst="roundRect">
                <a:avLst/>
              </a:prstGeom>
              <a:noFill/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4" name="Right Arrow 103">
                <a:extLst>
                  <a:ext uri="{FF2B5EF4-FFF2-40B4-BE49-F238E27FC236}">
                    <a16:creationId xmlns:a16="http://schemas.microsoft.com/office/drawing/2014/main" id="{39EE5E68-F626-14BA-DCFB-25E8B602E9FE}"/>
                  </a:ext>
                </a:extLst>
              </p:cNvPr>
              <p:cNvSpPr/>
              <p:nvPr/>
            </p:nvSpPr>
            <p:spPr>
              <a:xfrm>
                <a:off x="7315013" y="1403140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12BFD32-2817-3481-2AB7-255562807408}"/>
                </a:ext>
              </a:extLst>
            </p:cNvPr>
            <p:cNvGrpSpPr/>
            <p:nvPr/>
          </p:nvGrpSpPr>
          <p:grpSpPr>
            <a:xfrm>
              <a:off x="8971937" y="894338"/>
              <a:ext cx="1173103" cy="1286515"/>
              <a:chOff x="8971937" y="894338"/>
              <a:chExt cx="1173103" cy="1286515"/>
            </a:xfrm>
          </p:grpSpPr>
          <p:sp>
            <p:nvSpPr>
              <p:cNvPr id="78" name="Rounded Rectangle 77">
                <a:extLst>
                  <a:ext uri="{FF2B5EF4-FFF2-40B4-BE49-F238E27FC236}">
                    <a16:creationId xmlns:a16="http://schemas.microsoft.com/office/drawing/2014/main" id="{65D01B32-7C94-FB27-5BE2-EAF626F0E4DB}"/>
                  </a:ext>
                </a:extLst>
              </p:cNvPr>
              <p:cNvSpPr/>
              <p:nvPr/>
            </p:nvSpPr>
            <p:spPr>
              <a:xfrm>
                <a:off x="9130867" y="894338"/>
                <a:ext cx="891474" cy="1286515"/>
              </a:xfrm>
              <a:prstGeom prst="roundRect">
                <a:avLst/>
              </a:prstGeom>
              <a:noFill/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5" name="Right Arrow 104">
                <a:extLst>
                  <a:ext uri="{FF2B5EF4-FFF2-40B4-BE49-F238E27FC236}">
                    <a16:creationId xmlns:a16="http://schemas.microsoft.com/office/drawing/2014/main" id="{C15E504B-3654-4597-D9D5-6E5888D92628}"/>
                  </a:ext>
                </a:extLst>
              </p:cNvPr>
              <p:cNvSpPr/>
              <p:nvPr/>
            </p:nvSpPr>
            <p:spPr>
              <a:xfrm>
                <a:off x="8971937" y="1389191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6" name="Picture 26" descr="Metadata - Free seo and web icons">
                <a:extLst>
                  <a:ext uri="{FF2B5EF4-FFF2-40B4-BE49-F238E27FC236}">
                    <a16:creationId xmlns:a16="http://schemas.microsoft.com/office/drawing/2014/main" id="{3FF2EDB4-D02F-1F46-DAF5-9F0CD65113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89722" y="1020270"/>
                <a:ext cx="457200" cy="457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3D3CA45D-5B97-A7EF-83ED-B62829E7B80F}"/>
                  </a:ext>
                </a:extLst>
              </p:cNvPr>
              <p:cNvSpPr txBox="1"/>
              <p:nvPr/>
            </p:nvSpPr>
            <p:spPr>
              <a:xfrm>
                <a:off x="9543738" y="1033426"/>
                <a:ext cx="601302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b="1" dirty="0">
                    <a:solidFill>
                      <a:schemeClr val="dk2"/>
                    </a:solidFill>
                    <a:latin typeface="Barlow Semi Condensed"/>
                    <a:sym typeface="Barlow Semi Condensed"/>
                  </a:rPr>
                  <a:t>Meta data</a:t>
                </a:r>
              </a:p>
            </p:txBody>
          </p:sp>
          <p:sp>
            <p:nvSpPr>
              <p:cNvPr id="108" name="Subtitle 2">
                <a:extLst>
                  <a:ext uri="{FF2B5EF4-FFF2-40B4-BE49-F238E27FC236}">
                    <a16:creationId xmlns:a16="http://schemas.microsoft.com/office/drawing/2014/main" id="{2207B0C2-A80D-4D5E-2F4B-CB4B078944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76750" y="1514615"/>
                <a:ext cx="608538" cy="62909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1">
                        <a:lumMod val="50000"/>
                      </a:schemeClr>
                    </a:solidFill>
                    <a:latin typeface="Fjalla One"/>
                  </a:rPr>
                  <a:t>QA </a:t>
                </a:r>
              </a:p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1">
                        <a:lumMod val="50000"/>
                      </a:schemeClr>
                    </a:solidFill>
                    <a:latin typeface="Fjalla One"/>
                  </a:rPr>
                  <a:t>Gen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C7D0776-BF80-EFF6-081D-4F700ABC393C}"/>
                </a:ext>
              </a:extLst>
            </p:cNvPr>
            <p:cNvGrpSpPr/>
            <p:nvPr/>
          </p:nvGrpSpPr>
          <p:grpSpPr>
            <a:xfrm>
              <a:off x="3005172" y="914280"/>
              <a:ext cx="2299832" cy="1267572"/>
              <a:chOff x="3005172" y="914280"/>
              <a:chExt cx="2299832" cy="1267572"/>
            </a:xfrm>
          </p:grpSpPr>
          <p:sp>
            <p:nvSpPr>
              <p:cNvPr id="86" name="Rounded Rectangle 85">
                <a:extLst>
                  <a:ext uri="{FF2B5EF4-FFF2-40B4-BE49-F238E27FC236}">
                    <a16:creationId xmlns:a16="http://schemas.microsoft.com/office/drawing/2014/main" id="{83F47768-D240-80C2-4FC8-338467193E10}"/>
                  </a:ext>
                </a:extLst>
              </p:cNvPr>
              <p:cNvSpPr/>
              <p:nvPr/>
            </p:nvSpPr>
            <p:spPr>
              <a:xfrm>
                <a:off x="3161260" y="914280"/>
                <a:ext cx="2143744" cy="1267572"/>
              </a:xfrm>
              <a:prstGeom prst="roundRect">
                <a:avLst/>
              </a:prstGeom>
              <a:noFill/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87" name="Picture 2" descr="Don't Sleep on Single-agent Systems">
                <a:extLst>
                  <a:ext uri="{FF2B5EF4-FFF2-40B4-BE49-F238E27FC236}">
                    <a16:creationId xmlns:a16="http://schemas.microsoft.com/office/drawing/2014/main" id="{2D32D6AE-2712-39B0-40B7-D91D9BE80A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9873" b="89873" l="10054" r="8994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0341" y="967624"/>
                <a:ext cx="767002" cy="8241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8" name="Subtitle 2">
                <a:extLst>
                  <a:ext uri="{FF2B5EF4-FFF2-40B4-BE49-F238E27FC236}">
                    <a16:creationId xmlns:a16="http://schemas.microsoft.com/office/drawing/2014/main" id="{9447C4DD-92DE-C512-C950-207117670B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6166" y="1728340"/>
                <a:ext cx="1165247" cy="41089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1">
                        <a:lumMod val="50000"/>
                      </a:schemeClr>
                    </a:solidFill>
                    <a:latin typeface="Fjalla One"/>
                    <a:sym typeface="Fjalla One"/>
                  </a:rPr>
                  <a:t>LLM Agent</a:t>
                </a: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51DF958-03CE-EC2A-BA8C-B9C8656B5263}"/>
                  </a:ext>
                </a:extLst>
              </p:cNvPr>
              <p:cNvSpPr txBox="1"/>
              <p:nvPr/>
            </p:nvSpPr>
            <p:spPr>
              <a:xfrm>
                <a:off x="4194060" y="1806765"/>
                <a:ext cx="997088" cy="348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200" b="1" dirty="0">
                    <a:solidFill>
                      <a:schemeClr val="dk2"/>
                    </a:solidFill>
                    <a:latin typeface="Barlow Semi Condensed"/>
                    <a:sym typeface="Barlow Semi Condensed"/>
                  </a:rPr>
                  <a:t>Room constraint</a:t>
                </a:r>
              </a:p>
            </p:txBody>
          </p:sp>
          <p:sp>
            <p:nvSpPr>
              <p:cNvPr id="102" name="Right Arrow 101">
                <a:extLst>
                  <a:ext uri="{FF2B5EF4-FFF2-40B4-BE49-F238E27FC236}">
                    <a16:creationId xmlns:a16="http://schemas.microsoft.com/office/drawing/2014/main" id="{E30BC44D-912D-A273-6F69-015F4CB9BBBE}"/>
                  </a:ext>
                </a:extLst>
              </p:cNvPr>
              <p:cNvSpPr/>
              <p:nvPr/>
            </p:nvSpPr>
            <p:spPr>
              <a:xfrm>
                <a:off x="3005172" y="1425209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" name="Picture 2" descr="Writing - Free education icons">
                <a:extLst>
                  <a:ext uri="{FF2B5EF4-FFF2-40B4-BE49-F238E27FC236}">
                    <a16:creationId xmlns:a16="http://schemas.microsoft.com/office/drawing/2014/main" id="{26365E32-F91C-2C62-A68B-5D16BCD1F5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244262" y="1096723"/>
                <a:ext cx="683090" cy="7315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4A76ADF-1482-A5FF-1B07-E2524981833B}"/>
              </a:ext>
            </a:extLst>
          </p:cNvPr>
          <p:cNvGrpSpPr/>
          <p:nvPr/>
        </p:nvGrpSpPr>
        <p:grpSpPr>
          <a:xfrm>
            <a:off x="965856" y="909179"/>
            <a:ext cx="2456954" cy="1333156"/>
            <a:chOff x="965856" y="909179"/>
            <a:chExt cx="2456954" cy="1333156"/>
          </a:xfrm>
        </p:grpSpPr>
        <p:sp>
          <p:nvSpPr>
            <p:cNvPr id="83" name="Subtitle 2">
              <a:extLst>
                <a:ext uri="{FF2B5EF4-FFF2-40B4-BE49-F238E27FC236}">
                  <a16:creationId xmlns:a16="http://schemas.microsoft.com/office/drawing/2014/main" id="{9E0B9533-E1E7-EA48-5DCA-4E4FC801432F}"/>
                </a:ext>
              </a:extLst>
            </p:cNvPr>
            <p:cNvSpPr txBox="1">
              <a:spLocks/>
            </p:cNvSpPr>
            <p:nvPr/>
          </p:nvSpPr>
          <p:spPr>
            <a:xfrm>
              <a:off x="1473865" y="1803755"/>
              <a:ext cx="1570840" cy="43858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b="0" dirty="0">
                  <a:solidFill>
                    <a:schemeClr val="accent1">
                      <a:lumMod val="50000"/>
                    </a:schemeClr>
                  </a:solidFill>
                  <a:latin typeface="Fjalla One"/>
                  <a:sym typeface="Fjalla One"/>
                </a:rPr>
                <a:t>User input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7D4A39F-C855-AB19-6A91-D7E8489D1991}"/>
                </a:ext>
              </a:extLst>
            </p:cNvPr>
            <p:cNvGrpSpPr/>
            <p:nvPr/>
          </p:nvGrpSpPr>
          <p:grpSpPr>
            <a:xfrm>
              <a:off x="1312542" y="909179"/>
              <a:ext cx="1677702" cy="1286670"/>
              <a:chOff x="1312542" y="909179"/>
              <a:chExt cx="1677702" cy="1286670"/>
            </a:xfrm>
          </p:grpSpPr>
          <p:sp>
            <p:nvSpPr>
              <p:cNvPr id="80" name="Rounded Rectangle 79">
                <a:extLst>
                  <a:ext uri="{FF2B5EF4-FFF2-40B4-BE49-F238E27FC236}">
                    <a16:creationId xmlns:a16="http://schemas.microsoft.com/office/drawing/2014/main" id="{78375AEF-694A-E3D0-A5FD-510412B2AF54}"/>
                  </a:ext>
                </a:extLst>
              </p:cNvPr>
              <p:cNvSpPr/>
              <p:nvPr/>
            </p:nvSpPr>
            <p:spPr>
              <a:xfrm>
                <a:off x="1376003" y="909179"/>
                <a:ext cx="1533566" cy="871534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82" name="Picture 2" descr="User - Free social icons">
                <a:extLst>
                  <a:ext uri="{FF2B5EF4-FFF2-40B4-BE49-F238E27FC236}">
                    <a16:creationId xmlns:a16="http://schemas.microsoft.com/office/drawing/2014/main" id="{2BDE9B7A-E5A2-8480-311E-47A3911BB5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3865" y="1767611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4" name="Rounded Rectangle 83">
                <a:extLst>
                  <a:ext uri="{FF2B5EF4-FFF2-40B4-BE49-F238E27FC236}">
                    <a16:creationId xmlns:a16="http://schemas.microsoft.com/office/drawing/2014/main" id="{B50DFC56-45F5-064F-79C9-802E471C0FBC}"/>
                  </a:ext>
                </a:extLst>
              </p:cNvPr>
              <p:cNvSpPr/>
              <p:nvPr/>
            </p:nvSpPr>
            <p:spPr>
              <a:xfrm>
                <a:off x="1312542" y="909334"/>
                <a:ext cx="1677702" cy="1286515"/>
              </a:xfrm>
              <a:prstGeom prst="roundRect">
                <a:avLst>
                  <a:gd name="adj" fmla="val 9612"/>
                </a:avLst>
              </a:prstGeom>
              <a:noFill/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68DFAC8-CB00-DBD1-6A31-13D763CAC133}"/>
                </a:ext>
              </a:extLst>
            </p:cNvPr>
            <p:cNvSpPr txBox="1"/>
            <p:nvPr/>
          </p:nvSpPr>
          <p:spPr>
            <a:xfrm>
              <a:off x="1376003" y="1143024"/>
              <a:ext cx="204680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dk2"/>
                  </a:solidFill>
                  <a:latin typeface="Barlow Semi Condensed"/>
                  <a:sym typeface="Barlow Semi Condensed"/>
                </a:rPr>
                <a:t>“A 30 m² dining room containing ten chairs of different types …”</a:t>
              </a:r>
            </a:p>
          </p:txBody>
        </p:sp>
        <p:sp>
          <p:nvSpPr>
            <p:cNvPr id="13" name="Subtitle 2">
              <a:extLst>
                <a:ext uri="{FF2B5EF4-FFF2-40B4-BE49-F238E27FC236}">
                  <a16:creationId xmlns:a16="http://schemas.microsoft.com/office/drawing/2014/main" id="{91C34D11-4E14-8D72-6752-7D2C96A32A0C}"/>
                </a:ext>
              </a:extLst>
            </p:cNvPr>
            <p:cNvSpPr txBox="1">
              <a:spLocks/>
            </p:cNvSpPr>
            <p:nvPr/>
          </p:nvSpPr>
          <p:spPr>
            <a:xfrm>
              <a:off x="965856" y="927310"/>
              <a:ext cx="2274549" cy="58642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sz="1400" dirty="0">
                  <a:solidFill>
                    <a:schemeClr val="accent3">
                      <a:lumMod val="75000"/>
                    </a:schemeClr>
                  </a:solidFill>
                  <a:latin typeface="Fjalla One"/>
                  <a:sym typeface="Fjalla One"/>
                </a:rPr>
                <a:t>Scene description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4FB89B-C221-0266-2E4F-53C5D714BFB3}"/>
              </a:ext>
            </a:extLst>
          </p:cNvPr>
          <p:cNvGrpSpPr/>
          <p:nvPr/>
        </p:nvGrpSpPr>
        <p:grpSpPr>
          <a:xfrm>
            <a:off x="3151567" y="853900"/>
            <a:ext cx="6854391" cy="1332663"/>
            <a:chOff x="3167949" y="903485"/>
            <a:chExt cx="6854391" cy="1332663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89A164CC-E98B-1A57-4088-18F9F8AF031F}"/>
                </a:ext>
              </a:extLst>
            </p:cNvPr>
            <p:cNvSpPr/>
            <p:nvPr/>
          </p:nvSpPr>
          <p:spPr>
            <a:xfrm>
              <a:off x="3167949" y="903485"/>
              <a:ext cx="6854391" cy="133266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Google Shape;2195;p40">
              <a:extLst>
                <a:ext uri="{FF2B5EF4-FFF2-40B4-BE49-F238E27FC236}">
                  <a16:creationId xmlns:a16="http://schemas.microsoft.com/office/drawing/2014/main" id="{AE170D1D-1CDE-6C67-F1F9-D2F49B73C4F9}"/>
                </a:ext>
              </a:extLst>
            </p:cNvPr>
            <p:cNvSpPr txBox="1">
              <a:spLocks/>
            </p:cNvSpPr>
            <p:nvPr/>
          </p:nvSpPr>
          <p:spPr>
            <a:xfrm>
              <a:off x="5427511" y="1232722"/>
              <a:ext cx="3348459" cy="5943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  <a:buClr>
                  <a:schemeClr val="bg2"/>
                </a:buClr>
                <a:buSzPct val="70000"/>
                <a:defRPr/>
              </a:pPr>
              <a:r>
                <a:rPr lang="en-US" sz="3200" b="1" dirty="0" err="1">
                  <a:solidFill>
                    <a:srgbClr val="003366"/>
                  </a:solidFill>
                  <a:latin typeface="Calibri" panose="020F0502020204030204" pitchFamily="34" charset="0"/>
                  <a:ea typeface="字魂105号-简雅黑" panose="00000500000000000000" pitchFamily="2" charset="-122"/>
                  <a:cs typeface="Calibri" panose="020F0502020204030204" pitchFamily="34" charset="0"/>
                </a:rPr>
                <a:t>InfiniBench</a:t>
              </a:r>
              <a:endParaRPr lang="en-US" sz="2800" b="1" dirty="0">
                <a:solidFill>
                  <a:srgbClr val="003366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F098C84A-33BB-8301-13D0-D831A9A0E14F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6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5496644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FBB79-A1AD-8D8C-DA60-944B739B6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0F5ABBB4-2721-4076-54B1-7AB5D0C71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 dirty="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C42D7038-DE12-808E-DF65-BB357961E5D0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Details of </a:t>
            </a:r>
            <a:r>
              <a:rPr lang="en-US" altLang="zh-CN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InfiniBench</a:t>
            </a:r>
            <a:endParaRPr lang="en-US" altLang="zh-CN" sz="28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156663A9-4FC7-ED39-BF77-7EB13ED1235E}"/>
              </a:ext>
            </a:extLst>
          </p:cNvPr>
          <p:cNvCxnSpPr>
            <a:cxnSpLocks/>
          </p:cNvCxnSpPr>
          <p:nvPr/>
        </p:nvCxnSpPr>
        <p:spPr>
          <a:xfrm>
            <a:off x="0" y="2356922"/>
            <a:ext cx="12192000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ubtitle 2">
            <a:extLst>
              <a:ext uri="{FF2B5EF4-FFF2-40B4-BE49-F238E27FC236}">
                <a16:creationId xmlns:a16="http://schemas.microsoft.com/office/drawing/2014/main" id="{7BA3E2BB-A3A8-D3C0-7DC8-51534AFDB255}"/>
              </a:ext>
            </a:extLst>
          </p:cNvPr>
          <p:cNvSpPr txBox="1">
            <a:spLocks/>
          </p:cNvSpPr>
          <p:nvPr/>
        </p:nvSpPr>
        <p:spPr>
          <a:xfrm>
            <a:off x="972007" y="966164"/>
            <a:ext cx="2274549" cy="5864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buClr>
                <a:schemeClr val="dk2"/>
              </a:buClr>
              <a:buSzPts val="2800"/>
            </a:pP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Fjalla One"/>
                <a:sym typeface="Fjalla One"/>
              </a:rPr>
              <a:t>Scene description</a:t>
            </a:r>
          </a:p>
        </p:txBody>
      </p:sp>
      <p:sp>
        <p:nvSpPr>
          <p:cNvPr id="74" name="Subtitle 2">
            <a:extLst>
              <a:ext uri="{FF2B5EF4-FFF2-40B4-BE49-F238E27FC236}">
                <a16:creationId xmlns:a16="http://schemas.microsoft.com/office/drawing/2014/main" id="{B768CD36-C004-8DAA-6D68-C5C3F187D910}"/>
              </a:ext>
            </a:extLst>
          </p:cNvPr>
          <p:cNvSpPr txBox="1">
            <a:spLocks/>
          </p:cNvSpPr>
          <p:nvPr/>
        </p:nvSpPr>
        <p:spPr>
          <a:xfrm>
            <a:off x="7414591" y="1607059"/>
            <a:ext cx="1661974" cy="62909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indent="0" algn="ctr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pPr>
              <a:spcBef>
                <a:spcPts val="0"/>
              </a:spcBef>
              <a:buClr>
                <a:schemeClr val="dk2"/>
              </a:buClr>
              <a:buSzPts val="2800"/>
            </a:pPr>
            <a:r>
              <a:rPr lang="en-US" sz="1400" b="0" dirty="0">
                <a:solidFill>
                  <a:schemeClr val="accent3"/>
                </a:solidFill>
                <a:latin typeface="Fjalla One"/>
              </a:rPr>
              <a:t>Camera trajectory optimizer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532C339-927F-F594-7D8A-DEC997EB070A}"/>
              </a:ext>
            </a:extLst>
          </p:cNvPr>
          <p:cNvGrpSpPr/>
          <p:nvPr/>
        </p:nvGrpSpPr>
        <p:grpSpPr>
          <a:xfrm>
            <a:off x="5270021" y="909220"/>
            <a:ext cx="2124960" cy="1327824"/>
            <a:chOff x="5270021" y="909220"/>
            <a:chExt cx="2124960" cy="1327824"/>
          </a:xfrm>
        </p:grpSpPr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725C9F6B-D060-478C-8A19-367D3120FADE}"/>
                </a:ext>
              </a:extLst>
            </p:cNvPr>
            <p:cNvSpPr/>
            <p:nvPr/>
          </p:nvSpPr>
          <p:spPr>
            <a:xfrm>
              <a:off x="5484241" y="909220"/>
              <a:ext cx="1817393" cy="1286515"/>
            </a:xfrm>
            <a:prstGeom prst="roundRect">
              <a:avLst/>
            </a:prstGeom>
            <a:noFill/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pic>
          <p:nvPicPr>
            <p:cNvPr id="77" name="Picture 4" descr="Optimization - Free business icons">
              <a:extLst>
                <a:ext uri="{FF2B5EF4-FFF2-40B4-BE49-F238E27FC236}">
                  <a16:creationId xmlns:a16="http://schemas.microsoft.com/office/drawing/2014/main" id="{0388B4FC-5F39-42D8-EED2-BDB0D3348F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1157" y="943219"/>
              <a:ext cx="749042" cy="749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8" name="Subtitle 2">
              <a:extLst>
                <a:ext uri="{FF2B5EF4-FFF2-40B4-BE49-F238E27FC236}">
                  <a16:creationId xmlns:a16="http://schemas.microsoft.com/office/drawing/2014/main" id="{DA5A7B36-D401-5A92-5468-FA0353B735A6}"/>
                </a:ext>
              </a:extLst>
            </p:cNvPr>
            <p:cNvSpPr txBox="1">
              <a:spLocks/>
            </p:cNvSpPr>
            <p:nvPr/>
          </p:nvSpPr>
          <p:spPr>
            <a:xfrm>
              <a:off x="5270021" y="1607951"/>
              <a:ext cx="1351313" cy="62909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b="0" dirty="0">
                  <a:solidFill>
                    <a:schemeClr val="accent3"/>
                  </a:solidFill>
                  <a:latin typeface="Fjalla One"/>
                </a:rPr>
                <a:t>Layout Optimizer</a:t>
              </a:r>
            </a:p>
          </p:txBody>
        </p:sp>
        <p:pic>
          <p:nvPicPr>
            <p:cNvPr id="79" name="Picture 16" descr="Assembly required color icon – Royalty-Free Vector | VectorStock">
              <a:extLst>
                <a:ext uri="{FF2B5EF4-FFF2-40B4-BE49-F238E27FC236}">
                  <a16:creationId xmlns:a16="http://schemas.microsoft.com/office/drawing/2014/main" id="{F30117AB-BB4F-DB46-31BB-C6FABFBB06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3782118">
              <a:off x="6280299" y="1162554"/>
              <a:ext cx="305714" cy="435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18" descr="Layout - Free miscellaneous icons">
              <a:extLst>
                <a:ext uri="{FF2B5EF4-FFF2-40B4-BE49-F238E27FC236}">
                  <a16:creationId xmlns:a16="http://schemas.microsoft.com/office/drawing/2014/main" id="{1F142E45-5FA7-7DDB-3FF8-F9393B1042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0629" y="1110447"/>
              <a:ext cx="501483" cy="501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E2213AD-A0CF-6DD7-67B9-2BAB8237C3E1}"/>
                </a:ext>
              </a:extLst>
            </p:cNvPr>
            <p:cNvSpPr txBox="1"/>
            <p:nvPr/>
          </p:nvSpPr>
          <p:spPr>
            <a:xfrm>
              <a:off x="6285520" y="1552477"/>
              <a:ext cx="110946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Barlow Semi Condensed"/>
                  <a:sym typeface="Barlow Semi Condensed"/>
                </a:rPr>
                <a:t>Compact </a:t>
              </a:r>
            </a:p>
            <a:p>
              <a:pPr algn="ctr"/>
              <a:r>
                <a:rPr lang="en-US" sz="1100" b="1" dirty="0">
                  <a:solidFill>
                    <a:schemeClr val="accent3"/>
                  </a:solidFill>
                  <a:latin typeface="Barlow Semi Condensed"/>
                  <a:sym typeface="Barlow Semi Condensed"/>
                </a:rPr>
                <a:t>layout</a:t>
              </a:r>
            </a:p>
          </p:txBody>
        </p:sp>
        <p:sp>
          <p:nvSpPr>
            <p:cNvPr id="82" name="Right Arrow 81">
              <a:extLst>
                <a:ext uri="{FF2B5EF4-FFF2-40B4-BE49-F238E27FC236}">
                  <a16:creationId xmlns:a16="http://schemas.microsoft.com/office/drawing/2014/main" id="{8750E73C-3B89-6A2D-6B07-4D0509DF39CF}"/>
                </a:ext>
              </a:extLst>
            </p:cNvPr>
            <p:cNvSpPr/>
            <p:nvPr/>
          </p:nvSpPr>
          <p:spPr>
            <a:xfrm>
              <a:off x="5319337" y="1403140"/>
              <a:ext cx="150571" cy="326572"/>
            </a:xfrm>
            <a:prstGeom prst="rightArrow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DEF4575-0728-127D-151C-B121E6AAD025}"/>
              </a:ext>
            </a:extLst>
          </p:cNvPr>
          <p:cNvGrpSpPr/>
          <p:nvPr/>
        </p:nvGrpSpPr>
        <p:grpSpPr>
          <a:xfrm>
            <a:off x="7315013" y="903486"/>
            <a:ext cx="1648566" cy="1286515"/>
            <a:chOff x="7315013" y="903486"/>
            <a:chExt cx="1648566" cy="1286515"/>
          </a:xfrm>
        </p:grpSpPr>
        <p:pic>
          <p:nvPicPr>
            <p:cNvPr id="84" name="Picture 20" descr="Camera dolly - Free electronics icons">
              <a:extLst>
                <a:ext uri="{FF2B5EF4-FFF2-40B4-BE49-F238E27FC236}">
                  <a16:creationId xmlns:a16="http://schemas.microsoft.com/office/drawing/2014/main" id="{B7C1157C-1932-A06D-CF81-2CF2E8C732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0798" y="995063"/>
              <a:ext cx="548640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22" descr="Download Free Trajectory Icons in PNG &amp; SVG">
              <a:extLst>
                <a:ext uri="{FF2B5EF4-FFF2-40B4-BE49-F238E27FC236}">
                  <a16:creationId xmlns:a16="http://schemas.microsoft.com/office/drawing/2014/main" id="{D9B974A0-9A94-2654-CB9E-505A4A89DB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33285" y="958751"/>
              <a:ext cx="640080" cy="640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6" name="Rounded Rectangle 85">
              <a:extLst>
                <a:ext uri="{FF2B5EF4-FFF2-40B4-BE49-F238E27FC236}">
                  <a16:creationId xmlns:a16="http://schemas.microsoft.com/office/drawing/2014/main" id="{06CA712B-1567-292D-7A51-5A18F21AE45E}"/>
                </a:ext>
              </a:extLst>
            </p:cNvPr>
            <p:cNvSpPr/>
            <p:nvPr/>
          </p:nvSpPr>
          <p:spPr>
            <a:xfrm>
              <a:off x="7488328" y="903486"/>
              <a:ext cx="1475251" cy="1286515"/>
            </a:xfrm>
            <a:prstGeom prst="roundRect">
              <a:avLst/>
            </a:prstGeom>
            <a:noFill/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87" name="Right Arrow 86">
              <a:extLst>
                <a:ext uri="{FF2B5EF4-FFF2-40B4-BE49-F238E27FC236}">
                  <a16:creationId xmlns:a16="http://schemas.microsoft.com/office/drawing/2014/main" id="{77F48F64-1F11-72C8-C986-2C7DD99E9FCD}"/>
                </a:ext>
              </a:extLst>
            </p:cNvPr>
            <p:cNvSpPr/>
            <p:nvPr/>
          </p:nvSpPr>
          <p:spPr>
            <a:xfrm>
              <a:off x="7315013" y="1403140"/>
              <a:ext cx="150571" cy="326572"/>
            </a:xfrm>
            <a:prstGeom prst="rightArrow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A5FCF4D-5C0A-6531-A7B0-7EA80DA617AC}"/>
              </a:ext>
            </a:extLst>
          </p:cNvPr>
          <p:cNvGrpSpPr/>
          <p:nvPr/>
        </p:nvGrpSpPr>
        <p:grpSpPr>
          <a:xfrm>
            <a:off x="8971937" y="894338"/>
            <a:ext cx="1173103" cy="1286515"/>
            <a:chOff x="8971937" y="894338"/>
            <a:chExt cx="1173103" cy="1286515"/>
          </a:xfrm>
        </p:grpSpPr>
        <p:sp>
          <p:nvSpPr>
            <p:cNvPr id="89" name="Rounded Rectangle 88">
              <a:extLst>
                <a:ext uri="{FF2B5EF4-FFF2-40B4-BE49-F238E27FC236}">
                  <a16:creationId xmlns:a16="http://schemas.microsoft.com/office/drawing/2014/main" id="{B906F015-BB68-1287-F88F-0EF8A375284B}"/>
                </a:ext>
              </a:extLst>
            </p:cNvPr>
            <p:cNvSpPr/>
            <p:nvPr/>
          </p:nvSpPr>
          <p:spPr>
            <a:xfrm>
              <a:off x="9130867" y="894338"/>
              <a:ext cx="891474" cy="1286515"/>
            </a:xfrm>
            <a:prstGeom prst="roundRect">
              <a:avLst/>
            </a:prstGeom>
            <a:noFill/>
            <a:ln w="571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90" name="Right Arrow 89">
              <a:extLst>
                <a:ext uri="{FF2B5EF4-FFF2-40B4-BE49-F238E27FC236}">
                  <a16:creationId xmlns:a16="http://schemas.microsoft.com/office/drawing/2014/main" id="{DF0AA0A7-D92E-DEE3-A18D-9A408EE315DC}"/>
                </a:ext>
              </a:extLst>
            </p:cNvPr>
            <p:cNvSpPr/>
            <p:nvPr/>
          </p:nvSpPr>
          <p:spPr>
            <a:xfrm>
              <a:off x="8971937" y="1389191"/>
              <a:ext cx="150571" cy="326572"/>
            </a:xfrm>
            <a:prstGeom prst="rightArrow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Picture 26" descr="Metadata - Free seo and web icons">
              <a:extLst>
                <a:ext uri="{FF2B5EF4-FFF2-40B4-BE49-F238E27FC236}">
                  <a16:creationId xmlns:a16="http://schemas.microsoft.com/office/drawing/2014/main" id="{8E909802-A76D-371B-9783-93298E2442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9722" y="1020270"/>
              <a:ext cx="457200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852039A-D6EB-C396-7E14-ADD4E519B077}"/>
                </a:ext>
              </a:extLst>
            </p:cNvPr>
            <p:cNvSpPr txBox="1"/>
            <p:nvPr/>
          </p:nvSpPr>
          <p:spPr>
            <a:xfrm>
              <a:off x="9543738" y="1033426"/>
              <a:ext cx="601302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100" b="1" dirty="0">
                  <a:solidFill>
                    <a:schemeClr val="accent3"/>
                  </a:solidFill>
                  <a:latin typeface="Barlow Semi Condensed"/>
                  <a:sym typeface="Barlow Semi Condensed"/>
                </a:rPr>
                <a:t>Meta data</a:t>
              </a:r>
            </a:p>
          </p:txBody>
        </p:sp>
        <p:sp>
          <p:nvSpPr>
            <p:cNvPr id="93" name="Subtitle 2">
              <a:extLst>
                <a:ext uri="{FF2B5EF4-FFF2-40B4-BE49-F238E27FC236}">
                  <a16:creationId xmlns:a16="http://schemas.microsoft.com/office/drawing/2014/main" id="{F5D57B41-F8BB-9CE1-A8BD-6570A34A4C4C}"/>
                </a:ext>
              </a:extLst>
            </p:cNvPr>
            <p:cNvSpPr txBox="1">
              <a:spLocks/>
            </p:cNvSpPr>
            <p:nvPr/>
          </p:nvSpPr>
          <p:spPr>
            <a:xfrm>
              <a:off x="9276750" y="1514615"/>
              <a:ext cx="608538" cy="62909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b="0" dirty="0">
                  <a:solidFill>
                    <a:schemeClr val="accent3"/>
                  </a:solidFill>
                  <a:latin typeface="Fjalla One"/>
                </a:rPr>
                <a:t>QA </a:t>
              </a:r>
            </a:p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b="0" dirty="0">
                  <a:solidFill>
                    <a:schemeClr val="accent3"/>
                  </a:solidFill>
                  <a:latin typeface="Fjalla One"/>
                </a:rPr>
                <a:t>Gen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1CE7E47-0DED-0549-8DEF-7D6566B11AA4}"/>
              </a:ext>
            </a:extLst>
          </p:cNvPr>
          <p:cNvGrpSpPr/>
          <p:nvPr/>
        </p:nvGrpSpPr>
        <p:grpSpPr>
          <a:xfrm>
            <a:off x="3005172" y="914280"/>
            <a:ext cx="2299832" cy="1267572"/>
            <a:chOff x="3005172" y="914280"/>
            <a:chExt cx="2299832" cy="1267572"/>
          </a:xfrm>
        </p:grpSpPr>
        <p:sp>
          <p:nvSpPr>
            <p:cNvPr id="95" name="Rounded Rectangle 94">
              <a:extLst>
                <a:ext uri="{FF2B5EF4-FFF2-40B4-BE49-F238E27FC236}">
                  <a16:creationId xmlns:a16="http://schemas.microsoft.com/office/drawing/2014/main" id="{DC52FCC3-9E5D-AEC9-E190-3276941C5CAD}"/>
                </a:ext>
              </a:extLst>
            </p:cNvPr>
            <p:cNvSpPr/>
            <p:nvPr/>
          </p:nvSpPr>
          <p:spPr>
            <a:xfrm>
              <a:off x="3161260" y="914280"/>
              <a:ext cx="2143744" cy="1267572"/>
            </a:xfrm>
            <a:prstGeom prst="round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6" name="Picture 2" descr="Don't Sleep on Single-agent Systems">
              <a:extLst>
                <a:ext uri="{FF2B5EF4-FFF2-40B4-BE49-F238E27FC236}">
                  <a16:creationId xmlns:a16="http://schemas.microsoft.com/office/drawing/2014/main" id="{AFC2700E-444A-91CF-6944-8641C4A75E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873" b="89873" l="10054" r="8994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0341" y="967624"/>
              <a:ext cx="767002" cy="8241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" name="Subtitle 2">
              <a:extLst>
                <a:ext uri="{FF2B5EF4-FFF2-40B4-BE49-F238E27FC236}">
                  <a16:creationId xmlns:a16="http://schemas.microsoft.com/office/drawing/2014/main" id="{393BD2F8-DCBE-2B84-4956-BDDD10D93E4C}"/>
                </a:ext>
              </a:extLst>
            </p:cNvPr>
            <p:cNvSpPr txBox="1">
              <a:spLocks/>
            </p:cNvSpPr>
            <p:nvPr/>
          </p:nvSpPr>
          <p:spPr>
            <a:xfrm>
              <a:off x="3266166" y="1728340"/>
              <a:ext cx="1165247" cy="410894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b="0" dirty="0">
                  <a:solidFill>
                    <a:schemeClr val="accent1">
                      <a:lumMod val="50000"/>
                    </a:schemeClr>
                  </a:solidFill>
                  <a:latin typeface="Fjalla One"/>
                  <a:sym typeface="Fjalla One"/>
                </a:rPr>
                <a:t>LLM Agent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30BBE4A-3D81-BD38-B031-3216630DFEDB}"/>
                </a:ext>
              </a:extLst>
            </p:cNvPr>
            <p:cNvSpPr txBox="1"/>
            <p:nvPr/>
          </p:nvSpPr>
          <p:spPr>
            <a:xfrm>
              <a:off x="4194060" y="1806765"/>
              <a:ext cx="997088" cy="3488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en-US" sz="1200" b="1" dirty="0">
                  <a:solidFill>
                    <a:schemeClr val="dk2"/>
                  </a:solidFill>
                  <a:latin typeface="Barlow Semi Condensed"/>
                  <a:sym typeface="Barlow Semi Condensed"/>
                </a:rPr>
                <a:t>Room constraint</a:t>
              </a:r>
            </a:p>
          </p:txBody>
        </p:sp>
        <p:sp>
          <p:nvSpPr>
            <p:cNvPr id="99" name="Right Arrow 98">
              <a:extLst>
                <a:ext uri="{FF2B5EF4-FFF2-40B4-BE49-F238E27FC236}">
                  <a16:creationId xmlns:a16="http://schemas.microsoft.com/office/drawing/2014/main" id="{949C0FBA-8E18-AB81-578B-B49346606C55}"/>
                </a:ext>
              </a:extLst>
            </p:cNvPr>
            <p:cNvSpPr/>
            <p:nvPr/>
          </p:nvSpPr>
          <p:spPr>
            <a:xfrm>
              <a:off x="3005172" y="1425209"/>
              <a:ext cx="150571" cy="326572"/>
            </a:xfrm>
            <a:prstGeom prst="rightArrow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Picture 2" descr="Writing - Free education icons">
              <a:extLst>
                <a:ext uri="{FF2B5EF4-FFF2-40B4-BE49-F238E27FC236}">
                  <a16:creationId xmlns:a16="http://schemas.microsoft.com/office/drawing/2014/main" id="{0BB5183F-AE1F-D567-F541-C9FBA170B5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244262" y="1096723"/>
              <a:ext cx="683090" cy="731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5CEF8666-8779-995A-A953-5DB0E916771A}"/>
              </a:ext>
            </a:extLst>
          </p:cNvPr>
          <p:cNvGrpSpPr/>
          <p:nvPr/>
        </p:nvGrpSpPr>
        <p:grpSpPr>
          <a:xfrm>
            <a:off x="965856" y="909179"/>
            <a:ext cx="2274549" cy="1333156"/>
            <a:chOff x="965856" y="909179"/>
            <a:chExt cx="2274549" cy="1333156"/>
          </a:xfrm>
        </p:grpSpPr>
        <p:sp>
          <p:nvSpPr>
            <p:cNvPr id="102" name="Subtitle 2">
              <a:extLst>
                <a:ext uri="{FF2B5EF4-FFF2-40B4-BE49-F238E27FC236}">
                  <a16:creationId xmlns:a16="http://schemas.microsoft.com/office/drawing/2014/main" id="{C543B2F6-4272-1B0E-674A-89D83A00DC3B}"/>
                </a:ext>
              </a:extLst>
            </p:cNvPr>
            <p:cNvSpPr txBox="1">
              <a:spLocks/>
            </p:cNvSpPr>
            <p:nvPr/>
          </p:nvSpPr>
          <p:spPr>
            <a:xfrm>
              <a:off x="1473865" y="1803755"/>
              <a:ext cx="1570840" cy="438580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b="0" dirty="0">
                  <a:solidFill>
                    <a:schemeClr val="accent3"/>
                  </a:solidFill>
                  <a:latin typeface="Fjalla One"/>
                  <a:sym typeface="Fjalla One"/>
                </a:rPr>
                <a:t>User input</a:t>
              </a:r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440F395E-82D9-CFBD-8C14-AABF6BDACA14}"/>
                </a:ext>
              </a:extLst>
            </p:cNvPr>
            <p:cNvGrpSpPr/>
            <p:nvPr/>
          </p:nvGrpSpPr>
          <p:grpSpPr>
            <a:xfrm>
              <a:off x="1312542" y="909179"/>
              <a:ext cx="1677702" cy="1286670"/>
              <a:chOff x="1312542" y="909179"/>
              <a:chExt cx="1677702" cy="1286670"/>
            </a:xfrm>
          </p:grpSpPr>
          <p:sp>
            <p:nvSpPr>
              <p:cNvPr id="107" name="Rounded Rectangle 106">
                <a:extLst>
                  <a:ext uri="{FF2B5EF4-FFF2-40B4-BE49-F238E27FC236}">
                    <a16:creationId xmlns:a16="http://schemas.microsoft.com/office/drawing/2014/main" id="{524F2036-F8FB-8A97-CE4E-72BE1678CB31}"/>
                  </a:ext>
                </a:extLst>
              </p:cNvPr>
              <p:cNvSpPr/>
              <p:nvPr/>
            </p:nvSpPr>
            <p:spPr>
              <a:xfrm>
                <a:off x="1376003" y="909179"/>
                <a:ext cx="1533566" cy="871534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8" name="Picture 2" descr="User - Free social icons">
                <a:extLst>
                  <a:ext uri="{FF2B5EF4-FFF2-40B4-BE49-F238E27FC236}">
                    <a16:creationId xmlns:a16="http://schemas.microsoft.com/office/drawing/2014/main" id="{67AA6CD4-70C1-BEDB-FEFC-D47D6CC0EE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3865" y="1767611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9" name="Rounded Rectangle 108">
                <a:extLst>
                  <a:ext uri="{FF2B5EF4-FFF2-40B4-BE49-F238E27FC236}">
                    <a16:creationId xmlns:a16="http://schemas.microsoft.com/office/drawing/2014/main" id="{03C307C9-610A-26F2-929A-6670A070ED02}"/>
                  </a:ext>
                </a:extLst>
              </p:cNvPr>
              <p:cNvSpPr/>
              <p:nvPr/>
            </p:nvSpPr>
            <p:spPr>
              <a:xfrm>
                <a:off x="1312542" y="909334"/>
                <a:ext cx="1677702" cy="1286515"/>
              </a:xfrm>
              <a:prstGeom prst="roundRect">
                <a:avLst>
                  <a:gd name="adj" fmla="val 9612"/>
                </a:avLst>
              </a:prstGeom>
              <a:noFill/>
              <a:ln w="571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E7FB79D-3262-D065-7515-46A0A637311B}"/>
                </a:ext>
              </a:extLst>
            </p:cNvPr>
            <p:cNvSpPr txBox="1"/>
            <p:nvPr/>
          </p:nvSpPr>
          <p:spPr>
            <a:xfrm>
              <a:off x="1376003" y="1143024"/>
              <a:ext cx="157048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200" b="1" dirty="0">
                  <a:solidFill>
                    <a:schemeClr val="accent3"/>
                  </a:solidFill>
                  <a:latin typeface="Barlow Semi Condensed"/>
                  <a:sym typeface="Barlow Semi Condensed"/>
                </a:rPr>
                <a:t>“A  dining room containing ten chairs of different types …”</a:t>
              </a:r>
            </a:p>
          </p:txBody>
        </p:sp>
        <p:sp>
          <p:nvSpPr>
            <p:cNvPr id="106" name="Subtitle 2">
              <a:extLst>
                <a:ext uri="{FF2B5EF4-FFF2-40B4-BE49-F238E27FC236}">
                  <a16:creationId xmlns:a16="http://schemas.microsoft.com/office/drawing/2014/main" id="{5A54EA15-D60A-0D5E-C8F7-0C1896A138DA}"/>
                </a:ext>
              </a:extLst>
            </p:cNvPr>
            <p:cNvSpPr txBox="1">
              <a:spLocks/>
            </p:cNvSpPr>
            <p:nvPr/>
          </p:nvSpPr>
          <p:spPr>
            <a:xfrm>
              <a:off x="965856" y="927310"/>
              <a:ext cx="2274549" cy="58642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sz="1400" dirty="0">
                  <a:solidFill>
                    <a:schemeClr val="accent3">
                      <a:lumMod val="75000"/>
                    </a:schemeClr>
                  </a:solidFill>
                  <a:latin typeface="Fjalla One"/>
                  <a:sym typeface="Fjalla One"/>
                </a:rPr>
                <a:t>Scene description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215FA93-D58E-8012-D1D3-841A29BF01C4}"/>
              </a:ext>
            </a:extLst>
          </p:cNvPr>
          <p:cNvGrpSpPr/>
          <p:nvPr/>
        </p:nvGrpSpPr>
        <p:grpSpPr>
          <a:xfrm>
            <a:off x="1512744" y="2536679"/>
            <a:ext cx="4476823" cy="3870628"/>
            <a:chOff x="1512744" y="2536679"/>
            <a:chExt cx="4476823" cy="3870628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7220F74-1B45-7F36-52F1-FA9A02C5973D}"/>
                </a:ext>
              </a:extLst>
            </p:cNvPr>
            <p:cNvGrpSpPr/>
            <p:nvPr/>
          </p:nvGrpSpPr>
          <p:grpSpPr>
            <a:xfrm>
              <a:off x="3429237" y="2557786"/>
              <a:ext cx="815025" cy="3849521"/>
              <a:chOff x="3429237" y="2557786"/>
              <a:chExt cx="815025" cy="3849521"/>
            </a:xfrm>
          </p:grpSpPr>
          <p:sp>
            <p:nvSpPr>
              <p:cNvPr id="203" name="Right Brace 202">
                <a:extLst>
                  <a:ext uri="{FF2B5EF4-FFF2-40B4-BE49-F238E27FC236}">
                    <a16:creationId xmlns:a16="http://schemas.microsoft.com/office/drawing/2014/main" id="{94A0606D-CC78-5A98-BF7C-E06181120FEA}"/>
                  </a:ext>
                </a:extLst>
              </p:cNvPr>
              <p:cNvSpPr/>
              <p:nvPr/>
            </p:nvSpPr>
            <p:spPr>
              <a:xfrm>
                <a:off x="3429237" y="2557786"/>
                <a:ext cx="337216" cy="3849521"/>
              </a:xfrm>
              <a:prstGeom prst="rightBrace">
                <a:avLst>
                  <a:gd name="adj1" fmla="val 60100"/>
                  <a:gd name="adj2" fmla="val 23033"/>
                </a:avLst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5" name="Straight Arrow Connector 204">
                <a:extLst>
                  <a:ext uri="{FF2B5EF4-FFF2-40B4-BE49-F238E27FC236}">
                    <a16:creationId xmlns:a16="http://schemas.microsoft.com/office/drawing/2014/main" id="{D2BF7A1B-2B5C-0432-2192-1090106931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3864" y="3445701"/>
                <a:ext cx="480398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43AF91BD-869B-C173-561A-F5A23172065E}"/>
                </a:ext>
              </a:extLst>
            </p:cNvPr>
            <p:cNvGrpSpPr/>
            <p:nvPr/>
          </p:nvGrpSpPr>
          <p:grpSpPr>
            <a:xfrm>
              <a:off x="4282933" y="2938804"/>
              <a:ext cx="1706634" cy="856412"/>
              <a:chOff x="4665562" y="5445170"/>
              <a:chExt cx="1706635" cy="856412"/>
            </a:xfrm>
          </p:grpSpPr>
          <p:sp>
            <p:nvSpPr>
              <p:cNvPr id="208" name="Rounded Rectangle 207">
                <a:extLst>
                  <a:ext uri="{FF2B5EF4-FFF2-40B4-BE49-F238E27FC236}">
                    <a16:creationId xmlns:a16="http://schemas.microsoft.com/office/drawing/2014/main" id="{0D1E51CB-7D52-5758-4FE3-4511B2D9E1A1}"/>
                  </a:ext>
                </a:extLst>
              </p:cNvPr>
              <p:cNvSpPr/>
              <p:nvPr/>
            </p:nvSpPr>
            <p:spPr>
              <a:xfrm>
                <a:off x="4665562" y="5445170"/>
                <a:ext cx="1523223" cy="842502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28575">
                <a:solidFill>
                  <a:schemeClr val="tx2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09" name="Picture 2" descr="Don't Sleep on Single-agent Systems">
                <a:extLst>
                  <a:ext uri="{FF2B5EF4-FFF2-40B4-BE49-F238E27FC236}">
                    <a16:creationId xmlns:a16="http://schemas.microsoft.com/office/drawing/2014/main" id="{F3D24CE3-03BF-FF3F-FE85-EB6680FB4D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873" b="89873" l="10054" r="8994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8801" y="5460422"/>
                <a:ext cx="767002" cy="8241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0" name="Subtitle 2">
                <a:extLst>
                  <a:ext uri="{FF2B5EF4-FFF2-40B4-BE49-F238E27FC236}">
                    <a16:creationId xmlns:a16="http://schemas.microsoft.com/office/drawing/2014/main" id="{BFFE82BB-60EA-EE26-E647-2D1A9B3FB9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06949" y="5619909"/>
                <a:ext cx="1165248" cy="68167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lnSpc>
                    <a:spcPct val="50000"/>
                  </a:lnSpc>
                </a:pPr>
                <a:r>
                  <a:rPr lang="en-US" sz="2000" dirty="0">
                    <a:solidFill>
                      <a:schemeClr val="tx1"/>
                    </a:solidFill>
                  </a:rPr>
                  <a:t>LLM</a:t>
                </a:r>
              </a:p>
              <a:p>
                <a:pPr>
                  <a:lnSpc>
                    <a:spcPct val="50000"/>
                  </a:lnSpc>
                </a:pPr>
                <a:r>
                  <a:rPr lang="en-US" sz="2000" dirty="0">
                    <a:solidFill>
                      <a:schemeClr val="tx1"/>
                    </a:solidFill>
                  </a:rPr>
                  <a:t>Agent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F2B700F-44DC-176A-381D-F69E0C882B0D}"/>
                </a:ext>
              </a:extLst>
            </p:cNvPr>
            <p:cNvGrpSpPr/>
            <p:nvPr/>
          </p:nvGrpSpPr>
          <p:grpSpPr>
            <a:xfrm>
              <a:off x="1512744" y="2536679"/>
              <a:ext cx="1874013" cy="960300"/>
              <a:chOff x="172917" y="2516780"/>
              <a:chExt cx="1874013" cy="960300"/>
            </a:xfrm>
          </p:grpSpPr>
          <p:sp>
            <p:nvSpPr>
              <p:cNvPr id="191" name="Rounded Rectangle 190">
                <a:extLst>
                  <a:ext uri="{FF2B5EF4-FFF2-40B4-BE49-F238E27FC236}">
                    <a16:creationId xmlns:a16="http://schemas.microsoft.com/office/drawing/2014/main" id="{E3FAD1B0-6F03-66D6-60C4-E974959CA61B}"/>
                  </a:ext>
                </a:extLst>
              </p:cNvPr>
              <p:cNvSpPr/>
              <p:nvPr/>
            </p:nvSpPr>
            <p:spPr>
              <a:xfrm>
                <a:off x="172917" y="2516780"/>
                <a:ext cx="1759280" cy="9603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2" name="Subtitle 2">
                <a:extLst>
                  <a:ext uri="{FF2B5EF4-FFF2-40B4-BE49-F238E27FC236}">
                    <a16:creationId xmlns:a16="http://schemas.microsoft.com/office/drawing/2014/main" id="{10117813-80B6-CDC6-9844-042AA56487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2058" y="2669305"/>
                <a:ext cx="1794872" cy="5864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1600" b="1" dirty="0">
                    <a:solidFill>
                      <a:schemeClr val="accent2"/>
                    </a:solidFill>
                  </a:rPr>
                  <a:t>Scene Complexity description</a:t>
                </a:r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72B1D8C-13DD-58D0-4F3F-D4A4B79622FB}"/>
              </a:ext>
            </a:extLst>
          </p:cNvPr>
          <p:cNvSpPr txBox="1"/>
          <p:nvPr/>
        </p:nvSpPr>
        <p:spPr>
          <a:xfrm>
            <a:off x="6974541" y="41596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7A4016-BA69-B98C-1C81-DE9F212AED3F}"/>
              </a:ext>
            </a:extLst>
          </p:cNvPr>
          <p:cNvGrpSpPr/>
          <p:nvPr/>
        </p:nvGrpSpPr>
        <p:grpSpPr>
          <a:xfrm>
            <a:off x="9194756" y="3772301"/>
            <a:ext cx="2115837" cy="2606045"/>
            <a:chOff x="9194756" y="3772301"/>
            <a:chExt cx="2115837" cy="260604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39B190A-F8F0-C51E-2F69-F2D8EECA02F5}"/>
                </a:ext>
              </a:extLst>
            </p:cNvPr>
            <p:cNvGrpSpPr/>
            <p:nvPr/>
          </p:nvGrpSpPr>
          <p:grpSpPr>
            <a:xfrm>
              <a:off x="9307735" y="3772301"/>
              <a:ext cx="1858102" cy="2606045"/>
              <a:chOff x="9307735" y="3772301"/>
              <a:chExt cx="1858102" cy="2606045"/>
            </a:xfrm>
          </p:grpSpPr>
          <p:sp>
            <p:nvSpPr>
              <p:cNvPr id="226" name="Rounded Rectangle 225">
                <a:extLst>
                  <a:ext uri="{FF2B5EF4-FFF2-40B4-BE49-F238E27FC236}">
                    <a16:creationId xmlns:a16="http://schemas.microsoft.com/office/drawing/2014/main" id="{B470053B-7EF3-C2BF-5C06-C822006EAC85}"/>
                  </a:ext>
                </a:extLst>
              </p:cNvPr>
              <p:cNvSpPr/>
              <p:nvPr/>
            </p:nvSpPr>
            <p:spPr>
              <a:xfrm>
                <a:off x="9307735" y="4557163"/>
                <a:ext cx="1858102" cy="182118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28" name="Picture 227">
                <a:extLst>
                  <a:ext uri="{FF2B5EF4-FFF2-40B4-BE49-F238E27FC236}">
                    <a16:creationId xmlns:a16="http://schemas.microsoft.com/office/drawing/2014/main" id="{52376FDE-0767-E1DA-915C-AA0B70A151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9525901" y="4905103"/>
                <a:ext cx="1468543" cy="1322628"/>
              </a:xfrm>
              <a:prstGeom prst="rect">
                <a:avLst/>
              </a:prstGeom>
            </p:spPr>
          </p:pic>
          <p:cxnSp>
            <p:nvCxnSpPr>
              <p:cNvPr id="242" name="Straight Arrow Connector 241">
                <a:extLst>
                  <a:ext uri="{FF2B5EF4-FFF2-40B4-BE49-F238E27FC236}">
                    <a16:creationId xmlns:a16="http://schemas.microsoft.com/office/drawing/2014/main" id="{D4C18305-7421-F2ED-3644-E54B574C253D}"/>
                  </a:ext>
                </a:extLst>
              </p:cNvPr>
              <p:cNvCxnSpPr>
                <a:cxnSpLocks/>
                <a:stCxn id="212" idx="2"/>
              </p:cNvCxnSpPr>
              <p:nvPr/>
            </p:nvCxnSpPr>
            <p:spPr>
              <a:xfrm>
                <a:off x="10270683" y="3772301"/>
                <a:ext cx="0" cy="743165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7" name="Subtitle 2">
              <a:extLst>
                <a:ext uri="{FF2B5EF4-FFF2-40B4-BE49-F238E27FC236}">
                  <a16:creationId xmlns:a16="http://schemas.microsoft.com/office/drawing/2014/main" id="{37321C61-47CA-3DA3-A646-BAF1AF04630F}"/>
                </a:ext>
              </a:extLst>
            </p:cNvPr>
            <p:cNvSpPr txBox="1">
              <a:spLocks/>
            </p:cNvSpPr>
            <p:nvPr/>
          </p:nvSpPr>
          <p:spPr>
            <a:xfrm>
              <a:off x="9194756" y="4580414"/>
              <a:ext cx="2115837" cy="586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600" b="1" dirty="0"/>
                <a:t>Optimized Scene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6643041-1AB2-4EBB-C39D-76CC61708D1D}"/>
              </a:ext>
            </a:extLst>
          </p:cNvPr>
          <p:cNvSpPr txBox="1"/>
          <p:nvPr/>
        </p:nvSpPr>
        <p:spPr>
          <a:xfrm>
            <a:off x="11359662" y="40268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CB7219B-54BC-B0AD-1547-4DEF32B455C1}"/>
              </a:ext>
            </a:extLst>
          </p:cNvPr>
          <p:cNvGrpSpPr/>
          <p:nvPr/>
        </p:nvGrpSpPr>
        <p:grpSpPr>
          <a:xfrm>
            <a:off x="5813421" y="2827321"/>
            <a:ext cx="5416360" cy="1275535"/>
            <a:chOff x="5813421" y="2827321"/>
            <a:chExt cx="5416360" cy="1275535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9C3A26D-6C56-7145-29A2-3DE85B0D9796}"/>
                </a:ext>
              </a:extLst>
            </p:cNvPr>
            <p:cNvGrpSpPr/>
            <p:nvPr/>
          </p:nvGrpSpPr>
          <p:grpSpPr>
            <a:xfrm>
              <a:off x="5813421" y="2827321"/>
              <a:ext cx="5416360" cy="1275535"/>
              <a:chOff x="5813421" y="2827321"/>
              <a:chExt cx="5416360" cy="1275535"/>
            </a:xfrm>
          </p:grpSpPr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BC606135-3787-AB51-296C-DB7BD6B3C7D2}"/>
                  </a:ext>
                </a:extLst>
              </p:cNvPr>
              <p:cNvGrpSpPr/>
              <p:nvPr/>
            </p:nvGrpSpPr>
            <p:grpSpPr>
              <a:xfrm>
                <a:off x="9418322" y="3016781"/>
                <a:ext cx="1811459" cy="904949"/>
                <a:chOff x="8405228" y="5486760"/>
                <a:chExt cx="1811458" cy="904950"/>
              </a:xfrm>
            </p:grpSpPr>
            <p:sp>
              <p:nvSpPr>
                <p:cNvPr id="212" name="Rounded Rectangle 211">
                  <a:extLst>
                    <a:ext uri="{FF2B5EF4-FFF2-40B4-BE49-F238E27FC236}">
                      <a16:creationId xmlns:a16="http://schemas.microsoft.com/office/drawing/2014/main" id="{87927BFE-E4CA-D9E5-11D0-71FE9218B546}"/>
                    </a:ext>
                  </a:extLst>
                </p:cNvPr>
                <p:cNvSpPr/>
                <p:nvPr/>
              </p:nvSpPr>
              <p:spPr>
                <a:xfrm>
                  <a:off x="8405228" y="5486760"/>
                  <a:ext cx="1704720" cy="755521"/>
                </a:xfrm>
                <a:prstGeom prst="round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/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213" name="Picture 4" descr="Optimization - Free business icons">
                  <a:extLst>
                    <a:ext uri="{FF2B5EF4-FFF2-40B4-BE49-F238E27FC236}">
                      <a16:creationId xmlns:a16="http://schemas.microsoft.com/office/drawing/2014/main" id="{760D3FBD-A951-89BA-FF94-304310B4924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459480" y="5544690"/>
                  <a:ext cx="657688" cy="65768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4" name="Subtitle 2">
                  <a:extLst>
                    <a:ext uri="{FF2B5EF4-FFF2-40B4-BE49-F238E27FC236}">
                      <a16:creationId xmlns:a16="http://schemas.microsoft.com/office/drawing/2014/main" id="{AE9754CE-EC92-FD42-98BE-8E784972E0F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53909" y="5636189"/>
                  <a:ext cx="1262777" cy="755521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vert="horz" lIns="91440" tIns="45720" rIns="91440" bIns="45720" rtlCol="0">
                  <a:normAutofit/>
                </a:bodyPr>
                <a:lstStyle>
                  <a:defPPr>
                    <a:defRPr lang="en-US"/>
                  </a:defPPr>
                  <a:lvl1pPr indent="0" algn="ctr">
                    <a:lnSpc>
                      <a:spcPct val="10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1600" b="1">
                      <a:solidFill>
                        <a:schemeClr val="bg2">
                          <a:lumMod val="50000"/>
                        </a:schemeClr>
                      </a:solidFill>
                    </a:defRPr>
                  </a:lvl1pPr>
                  <a:lvl2pPr indent="0" algn="ctr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2000"/>
                  </a:lvl2pPr>
                  <a:lvl3pPr indent="0" algn="ctr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</a:lvl3pPr>
                  <a:lvl4pPr indent="0" algn="ctr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/>
                  </a:lvl4pPr>
                  <a:lvl5pPr indent="0" algn="ctr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/>
                  </a:lvl5pPr>
                  <a:lvl6pPr indent="0" algn="ctr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/>
                  </a:lvl6pPr>
                  <a:lvl7pPr indent="0" algn="ctr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/>
                  </a:lvl7pPr>
                  <a:lvl8pPr indent="0" algn="ctr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/>
                  </a:lvl8pPr>
                  <a:lvl9pPr indent="0" algn="ctr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/>
                  </a:lvl9pPr>
                </a:lstStyle>
                <a:p>
                  <a:pPr>
                    <a:lnSpc>
                      <a:spcPct val="80000"/>
                    </a:lnSpc>
                  </a:pPr>
                  <a:r>
                    <a:rPr lang="en-US" sz="1800" dirty="0">
                      <a:solidFill>
                        <a:schemeClr val="tx1"/>
                      </a:solidFill>
                    </a:rPr>
                    <a:t>Layout Optimizer</a:t>
                  </a:r>
                </a:p>
              </p:txBody>
            </p:sp>
          </p:grpSp>
          <p:grpSp>
            <p:nvGrpSpPr>
              <p:cNvPr id="239" name="Group 238">
                <a:extLst>
                  <a:ext uri="{FF2B5EF4-FFF2-40B4-BE49-F238E27FC236}">
                    <a16:creationId xmlns:a16="http://schemas.microsoft.com/office/drawing/2014/main" id="{524F8820-7961-6051-3E55-0D5FD45631D3}"/>
                  </a:ext>
                </a:extLst>
              </p:cNvPr>
              <p:cNvGrpSpPr/>
              <p:nvPr/>
            </p:nvGrpSpPr>
            <p:grpSpPr>
              <a:xfrm>
                <a:off x="6161042" y="2827321"/>
                <a:ext cx="2885546" cy="1275535"/>
                <a:chOff x="5520102" y="3733585"/>
                <a:chExt cx="2885546" cy="1275535"/>
              </a:xfrm>
            </p:grpSpPr>
            <p:sp>
              <p:nvSpPr>
                <p:cNvPr id="215" name="Rounded Rectangle 214">
                  <a:extLst>
                    <a:ext uri="{FF2B5EF4-FFF2-40B4-BE49-F238E27FC236}">
                      <a16:creationId xmlns:a16="http://schemas.microsoft.com/office/drawing/2014/main" id="{081AE38E-29A0-DE13-CE3C-292FE2262DE6}"/>
                    </a:ext>
                  </a:extLst>
                </p:cNvPr>
                <p:cNvSpPr/>
                <p:nvPr/>
              </p:nvSpPr>
              <p:spPr>
                <a:xfrm>
                  <a:off x="5520102" y="3733585"/>
                  <a:ext cx="2885546" cy="1275535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6" name="Subtitle 2">
                  <a:extLst>
                    <a:ext uri="{FF2B5EF4-FFF2-40B4-BE49-F238E27FC236}">
                      <a16:creationId xmlns:a16="http://schemas.microsoft.com/office/drawing/2014/main" id="{EFE46873-084F-E739-563E-EF368FC7296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528647" y="3748836"/>
                  <a:ext cx="2876804" cy="58642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0" indent="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00000"/>
                    </a:lnSpc>
                  </a:pPr>
                  <a:r>
                    <a:rPr lang="en-US" sz="1600" b="1" dirty="0"/>
                    <a:t>Generated constraints</a:t>
                  </a:r>
                </a:p>
              </p:txBody>
            </p:sp>
          </p:grpSp>
          <p:cxnSp>
            <p:nvCxnSpPr>
              <p:cNvPr id="240" name="Straight Arrow Connector 239">
                <a:extLst>
                  <a:ext uri="{FF2B5EF4-FFF2-40B4-BE49-F238E27FC236}">
                    <a16:creationId xmlns:a16="http://schemas.microsoft.com/office/drawing/2014/main" id="{0DCD3F31-BF79-7A97-B7FA-4A33243A05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13421" y="3381071"/>
                <a:ext cx="254934" cy="10849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Arrow Connector 240">
                <a:extLst>
                  <a:ext uri="{FF2B5EF4-FFF2-40B4-BE49-F238E27FC236}">
                    <a16:creationId xmlns:a16="http://schemas.microsoft.com/office/drawing/2014/main" id="{877E8F33-1EB7-515B-E2B8-DCD97FCCC3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22508" y="3394541"/>
                <a:ext cx="266983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368AC2-1383-636E-AC21-01AAB858449A}"/>
                </a:ext>
              </a:extLst>
            </p:cNvPr>
            <p:cNvSpPr txBox="1"/>
            <p:nvPr/>
          </p:nvSpPr>
          <p:spPr>
            <a:xfrm>
              <a:off x="6147713" y="3135786"/>
              <a:ext cx="3148162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</a:rPr>
                <a:t>chair.count</a:t>
              </a:r>
              <a:r>
                <a:rPr lang="en-US" dirty="0">
                  <a:solidFill>
                    <a:srgbClr val="FF0000"/>
                  </a:solidFill>
                </a:rPr>
                <a:t>().in _range(8,12)</a:t>
              </a:r>
            </a:p>
            <a:p>
              <a:r>
                <a:rPr lang="en-US" dirty="0" err="1">
                  <a:solidFill>
                    <a:srgbClr val="FF0000"/>
                  </a:solidFill>
                </a:rPr>
                <a:t>diningtables.related_to</a:t>
              </a:r>
              <a:r>
                <a:rPr lang="en-US" dirty="0">
                  <a:solidFill>
                    <a:srgbClr val="FF0000"/>
                  </a:solidFill>
                </a:rPr>
                <a:t>(r).all</a:t>
              </a:r>
            </a:p>
            <a:p>
              <a:r>
                <a:rPr lang="en-US" dirty="0">
                  <a:solidFill>
                    <a:srgbClr val="FF0000"/>
                  </a:solidFill>
                </a:rPr>
                <a:t>(</a:t>
              </a:r>
              <a:r>
                <a:rPr lang="en-US" dirty="0" err="1">
                  <a:solidFill>
                    <a:srgbClr val="FF0000"/>
                  </a:solidFill>
                </a:rPr>
                <a:t>diningchairs.related_to</a:t>
              </a:r>
              <a:r>
                <a:rPr lang="en-US" dirty="0">
                  <a:solidFill>
                    <a:srgbClr val="FF0000"/>
                  </a:solidFill>
                </a:rPr>
                <a:t>(r) …)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1CEFEB-CDEE-3C05-A6D1-D2993F29604A}"/>
              </a:ext>
            </a:extLst>
          </p:cNvPr>
          <p:cNvGrpSpPr/>
          <p:nvPr/>
        </p:nvGrpSpPr>
        <p:grpSpPr>
          <a:xfrm>
            <a:off x="4244262" y="3926869"/>
            <a:ext cx="5137320" cy="2409780"/>
            <a:chOff x="4244262" y="3926869"/>
            <a:chExt cx="5137320" cy="240978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D91C00A-7E3C-048C-093D-A259AF59AAF7}"/>
                </a:ext>
              </a:extLst>
            </p:cNvPr>
            <p:cNvGrpSpPr/>
            <p:nvPr/>
          </p:nvGrpSpPr>
          <p:grpSpPr>
            <a:xfrm>
              <a:off x="4244262" y="3926869"/>
              <a:ext cx="5137320" cy="2409780"/>
              <a:chOff x="4244262" y="3926869"/>
              <a:chExt cx="5137320" cy="2409780"/>
            </a:xfrm>
          </p:grpSpPr>
          <p:sp>
            <p:nvSpPr>
              <p:cNvPr id="224" name="Rounded Rectangle 223">
                <a:extLst>
                  <a:ext uri="{FF2B5EF4-FFF2-40B4-BE49-F238E27FC236}">
                    <a16:creationId xmlns:a16="http://schemas.microsoft.com/office/drawing/2014/main" id="{A6111ED0-6D5A-A573-6740-9CAEF40876B8}"/>
                  </a:ext>
                </a:extLst>
              </p:cNvPr>
              <p:cNvSpPr/>
              <p:nvPr/>
            </p:nvSpPr>
            <p:spPr>
              <a:xfrm>
                <a:off x="7258945" y="4515466"/>
                <a:ext cx="1767838" cy="182118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9" name="Subtitle 2">
                <a:extLst>
                  <a:ext uri="{FF2B5EF4-FFF2-40B4-BE49-F238E27FC236}">
                    <a16:creationId xmlns:a16="http://schemas.microsoft.com/office/drawing/2014/main" id="{B3818B85-F19E-27EE-080C-F147F6E186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39642" y="4559294"/>
                <a:ext cx="1767838" cy="5864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US" sz="1600" b="1" dirty="0"/>
                  <a:t>Scene BEV map and Metadata</a:t>
                </a:r>
              </a:p>
            </p:txBody>
          </p:sp>
          <p:pic>
            <p:nvPicPr>
              <p:cNvPr id="231" name="Picture 230" descr="A blue line drawing of a room&#10;&#10;AI-generated content may be incorrect.">
                <a:extLst>
                  <a:ext uri="{FF2B5EF4-FFF2-40B4-BE49-F238E27FC236}">
                    <a16:creationId xmlns:a16="http://schemas.microsoft.com/office/drawing/2014/main" id="{05C6CFED-44DA-D3EA-2AD1-84F81798A7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362476" y="5215748"/>
                <a:ext cx="1592478" cy="899052"/>
              </a:xfrm>
              <a:prstGeom prst="rect">
                <a:avLst/>
              </a:prstGeom>
            </p:spPr>
          </p:pic>
          <p:sp>
            <p:nvSpPr>
              <p:cNvPr id="235" name="Rounded Rectangle 234">
                <a:extLst>
                  <a:ext uri="{FF2B5EF4-FFF2-40B4-BE49-F238E27FC236}">
                    <a16:creationId xmlns:a16="http://schemas.microsoft.com/office/drawing/2014/main" id="{6C237749-D746-1595-6A48-9DB0A4194CC8}"/>
                  </a:ext>
                </a:extLst>
              </p:cNvPr>
              <p:cNvSpPr/>
              <p:nvPr/>
            </p:nvSpPr>
            <p:spPr>
              <a:xfrm>
                <a:off x="4244262" y="4699474"/>
                <a:ext cx="2733731" cy="1319953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28575"/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6" name="Subtitle 2">
                <a:extLst>
                  <a:ext uri="{FF2B5EF4-FFF2-40B4-BE49-F238E27FC236}">
                    <a16:creationId xmlns:a16="http://schemas.microsoft.com/office/drawing/2014/main" id="{12A454E8-CE56-A5C2-12D5-4AEF31862A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91147" y="4684737"/>
                <a:ext cx="2169683" cy="67302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600"/>
                  </a:lnSpc>
                </a:pPr>
                <a:r>
                  <a:rPr lang="en-US" sz="1600" b="1" dirty="0"/>
                  <a:t>Refine constraints via </a:t>
                </a:r>
                <a:r>
                  <a:rPr lang="en-US" sz="1600" b="1" dirty="0" err="1"/>
                  <a:t>CoT</a:t>
                </a:r>
                <a:r>
                  <a:rPr lang="en-US" sz="1600" b="1" dirty="0"/>
                  <a:t> reasoning</a:t>
                </a:r>
              </a:p>
            </p:txBody>
          </p:sp>
          <p:pic>
            <p:nvPicPr>
              <p:cNvPr id="237" name="Picture 2" descr="Sequence Of Thought Process Monotone Icon In Powerpoint Pptx Png And  Editable Eps Format PPT Presentation">
                <a:extLst>
                  <a:ext uri="{FF2B5EF4-FFF2-40B4-BE49-F238E27FC236}">
                    <a16:creationId xmlns:a16="http://schemas.microsoft.com/office/drawing/2014/main" id="{0A46D7B8-53DC-6BD1-01A7-51012C94FE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04711" y="5130427"/>
                <a:ext cx="757194" cy="8034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45" name="Straight Arrow Connector 244">
                <a:extLst>
                  <a:ext uri="{FF2B5EF4-FFF2-40B4-BE49-F238E27FC236}">
                    <a16:creationId xmlns:a16="http://schemas.microsoft.com/office/drawing/2014/main" id="{A3F75311-53BB-850A-C6BB-AB1671F2F26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007480" y="5508947"/>
                <a:ext cx="374102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Arrow Connector 247">
                <a:extLst>
                  <a:ext uri="{FF2B5EF4-FFF2-40B4-BE49-F238E27FC236}">
                    <a16:creationId xmlns:a16="http://schemas.microsoft.com/office/drawing/2014/main" id="{DC5C7715-4E17-02B9-C1CF-A54F63931FD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11084" y="5441385"/>
                <a:ext cx="374102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Arrow Connector 248">
                <a:extLst>
                  <a:ext uri="{FF2B5EF4-FFF2-40B4-BE49-F238E27FC236}">
                    <a16:creationId xmlns:a16="http://schemas.microsoft.com/office/drawing/2014/main" id="{A5D8FA0E-C1D4-3146-D2F1-2D1A510280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17760" y="3926869"/>
                <a:ext cx="0" cy="672362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Rounded Rectangular Callout 21">
              <a:extLst>
                <a:ext uri="{FF2B5EF4-FFF2-40B4-BE49-F238E27FC236}">
                  <a16:creationId xmlns:a16="http://schemas.microsoft.com/office/drawing/2014/main" id="{1376760E-8806-9CC9-A71A-F0241D0928AD}"/>
                </a:ext>
              </a:extLst>
            </p:cNvPr>
            <p:cNvSpPr/>
            <p:nvPr/>
          </p:nvSpPr>
          <p:spPr>
            <a:xfrm>
              <a:off x="5298102" y="5230580"/>
              <a:ext cx="1586720" cy="684201"/>
            </a:xfrm>
            <a:prstGeom prst="wedgeRoundRectCallout">
              <a:avLst>
                <a:gd name="adj1" fmla="val -60914"/>
                <a:gd name="adj2" fmla="val 17432"/>
                <a:gd name="adj3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53E7125B-A227-BBDE-36AA-8FA61F4C4E7D}"/>
                </a:ext>
              </a:extLst>
            </p:cNvPr>
            <p:cNvSpPr txBox="1">
              <a:spLocks/>
            </p:cNvSpPr>
            <p:nvPr/>
          </p:nvSpPr>
          <p:spPr>
            <a:xfrm>
              <a:off x="5330288" y="5229906"/>
              <a:ext cx="1561399" cy="673021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 fontScale="92500" lnSpcReduction="20000"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US" sz="1600" dirty="0">
                  <a:solidFill>
                    <a:srgbClr val="FF0000"/>
                  </a:solidFill>
                </a:rPr>
                <a:t>Room size not enough, increase room size to …</a:t>
              </a:r>
            </a:p>
          </p:txBody>
        </p:sp>
      </p:grp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E94174F0-4AC5-0BF4-C5F7-8F700E789E65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7</a:t>
            </a:fld>
            <a:endParaRPr lang="en-US" sz="15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FF2654F-5858-82E3-F899-BBF2127EC353}"/>
              </a:ext>
            </a:extLst>
          </p:cNvPr>
          <p:cNvGrpSpPr/>
          <p:nvPr/>
        </p:nvGrpSpPr>
        <p:grpSpPr>
          <a:xfrm>
            <a:off x="205859" y="3570046"/>
            <a:ext cx="3293320" cy="2909206"/>
            <a:chOff x="205859" y="3570046"/>
            <a:chExt cx="3293320" cy="2909206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B6AEFBDE-9962-85CF-4FD7-74A098E734C9}"/>
                </a:ext>
              </a:extLst>
            </p:cNvPr>
            <p:cNvGrpSpPr/>
            <p:nvPr/>
          </p:nvGrpSpPr>
          <p:grpSpPr>
            <a:xfrm>
              <a:off x="216308" y="3570046"/>
              <a:ext cx="3282871" cy="2909206"/>
              <a:chOff x="1312742" y="3534167"/>
              <a:chExt cx="3282871" cy="2909206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0881F11-78B1-EE29-76CD-F06003B6708C}"/>
                  </a:ext>
                </a:extLst>
              </p:cNvPr>
              <p:cNvGrpSpPr/>
              <p:nvPr/>
            </p:nvGrpSpPr>
            <p:grpSpPr>
              <a:xfrm>
                <a:off x="2461320" y="5604828"/>
                <a:ext cx="2134293" cy="838545"/>
                <a:chOff x="2947808" y="3510915"/>
                <a:chExt cx="2134293" cy="838545"/>
              </a:xfrm>
            </p:grpSpPr>
            <p:sp>
              <p:nvSpPr>
                <p:cNvPr id="181" name="Rounded Rectangle 180">
                  <a:extLst>
                    <a:ext uri="{FF2B5EF4-FFF2-40B4-BE49-F238E27FC236}">
                      <a16:creationId xmlns:a16="http://schemas.microsoft.com/office/drawing/2014/main" id="{7579E173-1C36-72AA-19FE-C8D8B401B561}"/>
                    </a:ext>
                  </a:extLst>
                </p:cNvPr>
                <p:cNvSpPr/>
                <p:nvPr/>
              </p:nvSpPr>
              <p:spPr>
                <a:xfrm>
                  <a:off x="3138507" y="3556117"/>
                  <a:ext cx="1751782" cy="789491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2" name="Subtitle 2">
                  <a:extLst>
                    <a:ext uri="{FF2B5EF4-FFF2-40B4-BE49-F238E27FC236}">
                      <a16:creationId xmlns:a16="http://schemas.microsoft.com/office/drawing/2014/main" id="{9283F451-A7E6-5FBE-DF75-52D35090E5A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947808" y="3510915"/>
                  <a:ext cx="2134293" cy="58642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0" indent="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00000"/>
                    </a:lnSpc>
                  </a:pPr>
                  <a:r>
                    <a:rPr lang="en-US" sz="1600" b="1" dirty="0"/>
                    <a:t>In-context examples</a:t>
                  </a:r>
                </a:p>
              </p:txBody>
            </p:sp>
            <p:pic>
              <p:nvPicPr>
                <p:cNvPr id="183" name="Picture 182" descr="Apartment plan flat line icon. Vector thin sign of room layout, condo rent  logo. Real estate illustration Stock Vector | Adobe Stock">
                  <a:extLst>
                    <a:ext uri="{FF2B5EF4-FFF2-40B4-BE49-F238E27FC236}">
                      <a16:creationId xmlns:a16="http://schemas.microsoft.com/office/drawing/2014/main" id="{3B2726D0-3565-70D5-50A9-8445E4641A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7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11480" y="3837758"/>
                  <a:ext cx="527244" cy="5117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89" name="Picture 23" descr="PNG symbol text icon">
                  <a:extLst>
                    <a:ext uri="{FF2B5EF4-FFF2-40B4-BE49-F238E27FC236}">
                      <a16:creationId xmlns:a16="http://schemas.microsoft.com/office/drawing/2014/main" id="{879DA065-F157-4A11-3076-B846EEA336D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biLevel thresh="75000"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60181" y="3902785"/>
                  <a:ext cx="381648" cy="381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190" name="Picture 23" descr="PNG symbol text icon">
                  <a:extLst>
                    <a:ext uri="{FF2B5EF4-FFF2-40B4-BE49-F238E27FC236}">
                      <a16:creationId xmlns:a16="http://schemas.microsoft.com/office/drawing/2014/main" id="{AAD78213-DE02-B116-0A43-CC57BC60AFE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>
                  <a:biLevel thresh="75000"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65324" y="3911545"/>
                  <a:ext cx="381648" cy="38164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CD002B42-BAF3-28D0-5C0A-5BF37E40E9BB}"/>
                  </a:ext>
                </a:extLst>
              </p:cNvPr>
              <p:cNvGrpSpPr/>
              <p:nvPr/>
            </p:nvGrpSpPr>
            <p:grpSpPr>
              <a:xfrm>
                <a:off x="1312742" y="3534167"/>
                <a:ext cx="3217829" cy="2070656"/>
                <a:chOff x="1312742" y="3534167"/>
                <a:chExt cx="3217829" cy="2070656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68F829CD-89B5-E48F-0BD1-F00736DE2483}"/>
                    </a:ext>
                  </a:extLst>
                </p:cNvPr>
                <p:cNvGrpSpPr/>
                <p:nvPr/>
              </p:nvGrpSpPr>
              <p:grpSpPr>
                <a:xfrm>
                  <a:off x="2609843" y="3534167"/>
                  <a:ext cx="1751782" cy="938908"/>
                  <a:chOff x="1271753" y="3469911"/>
                  <a:chExt cx="1751782" cy="938908"/>
                </a:xfrm>
              </p:grpSpPr>
              <p:sp>
                <p:nvSpPr>
                  <p:cNvPr id="179" name="Rounded Rectangle 178">
                    <a:extLst>
                      <a:ext uri="{FF2B5EF4-FFF2-40B4-BE49-F238E27FC236}">
                        <a16:creationId xmlns:a16="http://schemas.microsoft.com/office/drawing/2014/main" id="{16B85540-2A19-80F9-BE81-0A19DC801BD9}"/>
                      </a:ext>
                    </a:extLst>
                  </p:cNvPr>
                  <p:cNvSpPr/>
                  <p:nvPr/>
                </p:nvSpPr>
                <p:spPr>
                  <a:xfrm>
                    <a:off x="1271753" y="3535467"/>
                    <a:ext cx="1751782" cy="873352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80" name="Subtitle 2">
                    <a:extLst>
                      <a:ext uri="{FF2B5EF4-FFF2-40B4-BE49-F238E27FC236}">
                        <a16:creationId xmlns:a16="http://schemas.microsoft.com/office/drawing/2014/main" id="{4B409ACC-6EF8-0035-5B6F-B09E41683A99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591987" y="3469911"/>
                    <a:ext cx="1262519" cy="377126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>
                    <a:lvl1pPr marL="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None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</a:pPr>
                    <a:r>
                      <a:rPr lang="en-US" sz="1600" b="1" dirty="0"/>
                      <a:t>Assets</a:t>
                    </a:r>
                  </a:p>
                </p:txBody>
              </p:sp>
              <p:pic>
                <p:nvPicPr>
                  <p:cNvPr id="185" name="Picture 10" descr="Table - Free furniture and household icons">
                    <a:extLst>
                      <a:ext uri="{FF2B5EF4-FFF2-40B4-BE49-F238E27FC236}">
                        <a16:creationId xmlns:a16="http://schemas.microsoft.com/office/drawing/2014/main" id="{D259D0ED-6304-D4CA-6EEC-824C237FB69B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256752" y="3661572"/>
                    <a:ext cx="747246" cy="74724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86" name="Picture 14" descr="Chair - Free furniture and household icons">
                    <a:hlinkClick r:id="rId20"/>
                    <a:extLst>
                      <a:ext uri="{FF2B5EF4-FFF2-40B4-BE49-F238E27FC236}">
                        <a16:creationId xmlns:a16="http://schemas.microsoft.com/office/drawing/2014/main" id="{8F624804-55AB-2933-7D6F-E47C835BFB9C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1">
                    <a:biLevel thresh="25000"/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511944" y="3764310"/>
                    <a:ext cx="541770" cy="54177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7B040D62-7C63-99FC-3774-0D776AB2D97F}"/>
                    </a:ext>
                  </a:extLst>
                </p:cNvPr>
                <p:cNvGrpSpPr/>
                <p:nvPr/>
              </p:nvGrpSpPr>
              <p:grpSpPr>
                <a:xfrm>
                  <a:off x="2483764" y="4568820"/>
                  <a:ext cx="2046807" cy="960300"/>
                  <a:chOff x="3003998" y="2538232"/>
                  <a:chExt cx="2046807" cy="960300"/>
                </a:xfrm>
              </p:grpSpPr>
              <p:sp>
                <p:nvSpPr>
                  <p:cNvPr id="177" name="Rounded Rectangle 176">
                    <a:extLst>
                      <a:ext uri="{FF2B5EF4-FFF2-40B4-BE49-F238E27FC236}">
                        <a16:creationId xmlns:a16="http://schemas.microsoft.com/office/drawing/2014/main" id="{B962DC0D-054B-76D0-AA90-4759D523B0EB}"/>
                      </a:ext>
                    </a:extLst>
                  </p:cNvPr>
                  <p:cNvSpPr/>
                  <p:nvPr/>
                </p:nvSpPr>
                <p:spPr>
                  <a:xfrm>
                    <a:off x="3117089" y="2538232"/>
                    <a:ext cx="1815716" cy="960300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  <a:alpha val="33000"/>
                    </a:schemeClr>
                  </a:solidFill>
                  <a:ln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b="1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78" name="Subtitle 2">
                    <a:extLst>
                      <a:ext uri="{FF2B5EF4-FFF2-40B4-BE49-F238E27FC236}">
                        <a16:creationId xmlns:a16="http://schemas.microsoft.com/office/drawing/2014/main" id="{B38C9CD0-0AB5-8C9B-705F-D28DF2223AC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3003998" y="2538232"/>
                    <a:ext cx="2046807" cy="586428"/>
                  </a:xfrm>
                  <a:prstGeom prst="rect">
                    <a:avLst/>
                  </a:prstGeom>
                </p:spPr>
                <p:txBody>
                  <a:bodyPr vert="horz" lIns="91440" tIns="45720" rIns="91440" bIns="45720" rtlCol="0">
                    <a:normAutofit/>
                  </a:bodyPr>
                  <a:lstStyle>
                    <a:lvl1pPr marL="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None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 algn="ctr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None/>
                      <a:defRPr sz="16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lnSpc>
                        <a:spcPct val="100000"/>
                      </a:lnSpc>
                    </a:pPr>
                    <a:r>
                      <a:rPr lang="en-US" sz="1600" b="1" dirty="0"/>
                      <a:t>Constraint API list</a:t>
                    </a:r>
                  </a:p>
                </p:txBody>
              </p:sp>
              <p:pic>
                <p:nvPicPr>
                  <p:cNvPr id="184" name="Picture 8" descr="Symmetry - Free interface icons">
                    <a:extLst>
                      <a:ext uri="{FF2B5EF4-FFF2-40B4-BE49-F238E27FC236}">
                        <a16:creationId xmlns:a16="http://schemas.microsoft.com/office/drawing/2014/main" id="{A4AC351F-7C86-ADD8-9123-66CD7152BAA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2">
                    <a:grayscl/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268541" y="2808947"/>
                    <a:ext cx="666546" cy="66654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70" name="Picture 6" descr="Wine bottles table icon, outline style 14502350 Vector Art at Vecteezy">
                    <a:extLst>
                      <a:ext uri="{FF2B5EF4-FFF2-40B4-BE49-F238E27FC236}">
                        <a16:creationId xmlns:a16="http://schemas.microsoft.com/office/drawing/2014/main" id="{F0FB8A77-2095-5A75-5A59-8B5DE61CC14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23">
                    <a:alphaModFix/>
                    <a:grayscl/>
                    <a:extLst>
                      <a:ext uri="{BEBA8EAE-BF5A-486C-A8C5-ECC9F3942E4B}">
                        <a14:imgProps xmlns:a14="http://schemas.microsoft.com/office/drawing/2010/main">
                          <a14:imgLayer r:embed="rId24">
                            <a14:imgEffect>
                              <a14:colorTemperature colorTemp="1500"/>
                            </a14:imgEffect>
                            <a14:imgEffect>
                              <a14:saturation sat="40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4014656" y="2853779"/>
                    <a:ext cx="918149" cy="44730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</p:pic>
            </p:grpSp>
            <p:pic>
              <p:nvPicPr>
                <p:cNvPr id="3074" name="Picture 2">
                  <a:extLst>
                    <a:ext uri="{FF2B5EF4-FFF2-40B4-BE49-F238E27FC236}">
                      <a16:creationId xmlns:a16="http://schemas.microsoft.com/office/drawing/2014/main" id="{41ACEAAF-4664-DFE0-1BBB-E96050396FB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12742" y="3632160"/>
                  <a:ext cx="955932" cy="58642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" name="Right Brace 7">
                  <a:extLst>
                    <a:ext uri="{FF2B5EF4-FFF2-40B4-BE49-F238E27FC236}">
                      <a16:creationId xmlns:a16="http://schemas.microsoft.com/office/drawing/2014/main" id="{74DFD257-D31B-8034-85A0-67D4D8EBB958}"/>
                    </a:ext>
                  </a:extLst>
                </p:cNvPr>
                <p:cNvSpPr/>
                <p:nvPr/>
              </p:nvSpPr>
              <p:spPr>
                <a:xfrm rot="10800000">
                  <a:off x="2210542" y="3561102"/>
                  <a:ext cx="337216" cy="2043721"/>
                </a:xfrm>
                <a:prstGeom prst="rightBrace">
                  <a:avLst>
                    <a:gd name="adj1" fmla="val 60100"/>
                    <a:gd name="adj2" fmla="val 47836"/>
                  </a:avLst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1" name="Picture 20" descr="Unreal Engine - Wikipedia">
              <a:extLst>
                <a:ext uri="{FF2B5EF4-FFF2-40B4-BE49-F238E27FC236}">
                  <a16:creationId xmlns:a16="http://schemas.microsoft.com/office/drawing/2014/main" id="{8484EBE9-4B7A-D2DF-9175-B65964A33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330459" y="4344290"/>
              <a:ext cx="666651" cy="807171"/>
            </a:xfrm>
            <a:prstGeom prst="rect">
              <a:avLst/>
            </a:prstGeom>
          </p:spPr>
        </p:pic>
        <p:pic>
          <p:nvPicPr>
            <p:cNvPr id="24" name="Picture 23" descr="Unity Release New Logo and Wordmark – GameFromScratch.com">
              <a:extLst>
                <a:ext uri="{FF2B5EF4-FFF2-40B4-BE49-F238E27FC236}">
                  <a16:creationId xmlns:a16="http://schemas.microsoft.com/office/drawing/2014/main" id="{A6E49283-07FE-615F-C7C8-DD5F70A87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205859" y="5297136"/>
              <a:ext cx="908248" cy="329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42180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C73CC-05AA-9276-DC2B-DEBE47CF0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6" descr="Chair - Free buildings icons">
            <a:extLst>
              <a:ext uri="{FF2B5EF4-FFF2-40B4-BE49-F238E27FC236}">
                <a16:creationId xmlns:a16="http://schemas.microsoft.com/office/drawing/2014/main" id="{EF743838-420B-60CF-F663-6215F02D9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5697457" y="4758501"/>
            <a:ext cx="526630" cy="52663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B1E7BDD7-EFCF-00E4-B7C7-9F42E1AAE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 dirty="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B142635-D018-F045-1EE5-3469337E7AC7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Details of </a:t>
            </a:r>
            <a:r>
              <a:rPr lang="en-US" altLang="zh-CN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InfiniBench</a:t>
            </a:r>
            <a:endParaRPr lang="en-US" altLang="zh-CN" sz="28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2" name="Picture 6" descr="Chair - Free buildings icons">
            <a:extLst>
              <a:ext uri="{FF2B5EF4-FFF2-40B4-BE49-F238E27FC236}">
                <a16:creationId xmlns:a16="http://schemas.microsoft.com/office/drawing/2014/main" id="{B2DC0800-22DB-6175-D9FC-386CC81A7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546345" y="4955538"/>
            <a:ext cx="526630" cy="52663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2B0E420A-B6CF-9B7D-79B0-441408E84712}"/>
              </a:ext>
            </a:extLst>
          </p:cNvPr>
          <p:cNvGrpSpPr/>
          <p:nvPr/>
        </p:nvGrpSpPr>
        <p:grpSpPr>
          <a:xfrm>
            <a:off x="4908062" y="3467282"/>
            <a:ext cx="2045779" cy="1487811"/>
            <a:chOff x="4907355" y="3733922"/>
            <a:chExt cx="2045779" cy="1487811"/>
          </a:xfrm>
        </p:grpSpPr>
        <p:pic>
          <p:nvPicPr>
            <p:cNvPr id="146" name="Picture 6" descr="Chair - Free buildings icons">
              <a:extLst>
                <a:ext uri="{FF2B5EF4-FFF2-40B4-BE49-F238E27FC236}">
                  <a16:creationId xmlns:a16="http://schemas.microsoft.com/office/drawing/2014/main" id="{119C4713-BF59-949D-0C42-8281384B71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426504" y="4501218"/>
              <a:ext cx="526630" cy="52663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47" name="Picture 6" descr="Chair - Free buildings icons">
              <a:extLst>
                <a:ext uri="{FF2B5EF4-FFF2-40B4-BE49-F238E27FC236}">
                  <a16:creationId xmlns:a16="http://schemas.microsoft.com/office/drawing/2014/main" id="{A325061B-47D0-E30C-98B3-50DE09AC11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4942" y="3733922"/>
              <a:ext cx="526630" cy="52663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48" name="Picture 6" descr="Chair - Free buildings icons">
              <a:extLst>
                <a:ext uri="{FF2B5EF4-FFF2-40B4-BE49-F238E27FC236}">
                  <a16:creationId xmlns:a16="http://schemas.microsoft.com/office/drawing/2014/main" id="{786C70D4-47C4-888B-85BF-518B546940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4907355" y="4540446"/>
              <a:ext cx="526630" cy="52663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49" name="Rounded Rectangle 148">
              <a:extLst>
                <a:ext uri="{FF2B5EF4-FFF2-40B4-BE49-F238E27FC236}">
                  <a16:creationId xmlns:a16="http://schemas.microsoft.com/office/drawing/2014/main" id="{8ABC90AB-D859-4B91-8015-601BCBEF8238}"/>
                </a:ext>
              </a:extLst>
            </p:cNvPr>
            <p:cNvSpPr/>
            <p:nvPr/>
          </p:nvSpPr>
          <p:spPr>
            <a:xfrm rot="5400000">
              <a:off x="5484387" y="4307333"/>
              <a:ext cx="914400" cy="914400"/>
            </a:xfrm>
            <a:prstGeom prst="roundRect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0" name="Freeform 149">
            <a:extLst>
              <a:ext uri="{FF2B5EF4-FFF2-40B4-BE49-F238E27FC236}">
                <a16:creationId xmlns:a16="http://schemas.microsoft.com/office/drawing/2014/main" id="{16591635-11F1-4598-91C0-8804112DB483}"/>
              </a:ext>
            </a:extLst>
          </p:cNvPr>
          <p:cNvSpPr/>
          <p:nvPr/>
        </p:nvSpPr>
        <p:spPr>
          <a:xfrm rot="5400000">
            <a:off x="5127919" y="3152719"/>
            <a:ext cx="1622710" cy="2115250"/>
          </a:xfrm>
          <a:custGeom>
            <a:avLst/>
            <a:gdLst>
              <a:gd name="connsiteX0" fmla="*/ 622758 w 1622710"/>
              <a:gd name="connsiteY0" fmla="*/ 555675 h 2115250"/>
              <a:gd name="connsiteX1" fmla="*/ 528973 w 1622710"/>
              <a:gd name="connsiteY1" fmla="*/ 743244 h 2115250"/>
              <a:gd name="connsiteX2" fmla="*/ 71773 w 1622710"/>
              <a:gd name="connsiteY2" fmla="*/ 743244 h 2115250"/>
              <a:gd name="connsiteX3" fmla="*/ 1435 w 1622710"/>
              <a:gd name="connsiteY3" fmla="*/ 1059768 h 2115250"/>
              <a:gd name="connsiteX4" fmla="*/ 71773 w 1622710"/>
              <a:gd name="connsiteY4" fmla="*/ 1305952 h 2115250"/>
              <a:gd name="connsiteX5" fmla="*/ 528973 w 1622710"/>
              <a:gd name="connsiteY5" fmla="*/ 1294229 h 2115250"/>
              <a:gd name="connsiteX6" fmla="*/ 587589 w 1622710"/>
              <a:gd name="connsiteY6" fmla="*/ 1516968 h 2115250"/>
              <a:gd name="connsiteX7" fmla="*/ 868943 w 1622710"/>
              <a:gd name="connsiteY7" fmla="*/ 1599029 h 2115250"/>
              <a:gd name="connsiteX8" fmla="*/ 845496 w 1622710"/>
              <a:gd name="connsiteY8" fmla="*/ 2009337 h 2115250"/>
              <a:gd name="connsiteX9" fmla="*/ 1162019 w 1622710"/>
              <a:gd name="connsiteY9" fmla="*/ 2114844 h 2115250"/>
              <a:gd name="connsiteX10" fmla="*/ 1431650 w 1622710"/>
              <a:gd name="connsiteY10" fmla="*/ 1985891 h 2115250"/>
              <a:gd name="connsiteX11" fmla="*/ 1419927 w 1622710"/>
              <a:gd name="connsiteY11" fmla="*/ 1610752 h 2115250"/>
              <a:gd name="connsiteX12" fmla="*/ 1548881 w 1622710"/>
              <a:gd name="connsiteY12" fmla="*/ 1505244 h 2115250"/>
              <a:gd name="connsiteX13" fmla="*/ 1619219 w 1622710"/>
              <a:gd name="connsiteY13" fmla="*/ 1176998 h 2115250"/>
              <a:gd name="connsiteX14" fmla="*/ 1584050 w 1622710"/>
              <a:gd name="connsiteY14" fmla="*/ 567398 h 2115250"/>
              <a:gd name="connsiteX15" fmla="*/ 1349589 w 1622710"/>
              <a:gd name="connsiteY15" fmla="*/ 520506 h 2115250"/>
              <a:gd name="connsiteX16" fmla="*/ 1384758 w 1622710"/>
              <a:gd name="connsiteY16" fmla="*/ 192260 h 2115250"/>
              <a:gd name="connsiteX17" fmla="*/ 1326143 w 1622710"/>
              <a:gd name="connsiteY17" fmla="*/ 39860 h 2115250"/>
              <a:gd name="connsiteX18" fmla="*/ 1068235 w 1622710"/>
              <a:gd name="connsiteY18" fmla="*/ 4691 h 2115250"/>
              <a:gd name="connsiteX19" fmla="*/ 798604 w 1622710"/>
              <a:gd name="connsiteY19" fmla="*/ 121921 h 2115250"/>
              <a:gd name="connsiteX20" fmla="*/ 798604 w 1622710"/>
              <a:gd name="connsiteY20" fmla="*/ 391552 h 2115250"/>
              <a:gd name="connsiteX21" fmla="*/ 622758 w 1622710"/>
              <a:gd name="connsiteY21" fmla="*/ 555675 h 211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22710" h="2115250">
                <a:moveTo>
                  <a:pt x="622758" y="555675"/>
                </a:moveTo>
                <a:cubicBezTo>
                  <a:pt x="577819" y="614290"/>
                  <a:pt x="620804" y="711983"/>
                  <a:pt x="528973" y="743244"/>
                </a:cubicBezTo>
                <a:cubicBezTo>
                  <a:pt x="437142" y="774506"/>
                  <a:pt x="159696" y="690490"/>
                  <a:pt x="71773" y="743244"/>
                </a:cubicBezTo>
                <a:cubicBezTo>
                  <a:pt x="-16150" y="795998"/>
                  <a:pt x="1435" y="965983"/>
                  <a:pt x="1435" y="1059768"/>
                </a:cubicBezTo>
                <a:cubicBezTo>
                  <a:pt x="1435" y="1153553"/>
                  <a:pt x="-16150" y="1266875"/>
                  <a:pt x="71773" y="1305952"/>
                </a:cubicBezTo>
                <a:cubicBezTo>
                  <a:pt x="159696" y="1345029"/>
                  <a:pt x="443004" y="1259060"/>
                  <a:pt x="528973" y="1294229"/>
                </a:cubicBezTo>
                <a:cubicBezTo>
                  <a:pt x="614942" y="1329398"/>
                  <a:pt x="530927" y="1466168"/>
                  <a:pt x="587589" y="1516968"/>
                </a:cubicBezTo>
                <a:cubicBezTo>
                  <a:pt x="644251" y="1567768"/>
                  <a:pt x="825959" y="1516968"/>
                  <a:pt x="868943" y="1599029"/>
                </a:cubicBezTo>
                <a:cubicBezTo>
                  <a:pt x="911927" y="1681090"/>
                  <a:pt x="796650" y="1923368"/>
                  <a:pt x="845496" y="2009337"/>
                </a:cubicBezTo>
                <a:cubicBezTo>
                  <a:pt x="894342" y="2095306"/>
                  <a:pt x="1064327" y="2118752"/>
                  <a:pt x="1162019" y="2114844"/>
                </a:cubicBezTo>
                <a:cubicBezTo>
                  <a:pt x="1259711" y="2110936"/>
                  <a:pt x="1388665" y="2069906"/>
                  <a:pt x="1431650" y="1985891"/>
                </a:cubicBezTo>
                <a:cubicBezTo>
                  <a:pt x="1474635" y="1901876"/>
                  <a:pt x="1400389" y="1690860"/>
                  <a:pt x="1419927" y="1610752"/>
                </a:cubicBezTo>
                <a:cubicBezTo>
                  <a:pt x="1439465" y="1530644"/>
                  <a:pt x="1515666" y="1577536"/>
                  <a:pt x="1548881" y="1505244"/>
                </a:cubicBezTo>
                <a:cubicBezTo>
                  <a:pt x="1582096" y="1432952"/>
                  <a:pt x="1613358" y="1333306"/>
                  <a:pt x="1619219" y="1176998"/>
                </a:cubicBezTo>
                <a:cubicBezTo>
                  <a:pt x="1625080" y="1020690"/>
                  <a:pt x="1628988" y="676813"/>
                  <a:pt x="1584050" y="567398"/>
                </a:cubicBezTo>
                <a:cubicBezTo>
                  <a:pt x="1539112" y="457983"/>
                  <a:pt x="1382804" y="583029"/>
                  <a:pt x="1349589" y="520506"/>
                </a:cubicBezTo>
                <a:cubicBezTo>
                  <a:pt x="1316374" y="457983"/>
                  <a:pt x="1388666" y="272368"/>
                  <a:pt x="1384758" y="192260"/>
                </a:cubicBezTo>
                <a:cubicBezTo>
                  <a:pt x="1380850" y="112152"/>
                  <a:pt x="1378897" y="71121"/>
                  <a:pt x="1326143" y="39860"/>
                </a:cubicBezTo>
                <a:cubicBezTo>
                  <a:pt x="1273389" y="8598"/>
                  <a:pt x="1156158" y="-8986"/>
                  <a:pt x="1068235" y="4691"/>
                </a:cubicBezTo>
                <a:cubicBezTo>
                  <a:pt x="980312" y="18368"/>
                  <a:pt x="843543" y="57444"/>
                  <a:pt x="798604" y="121921"/>
                </a:cubicBezTo>
                <a:cubicBezTo>
                  <a:pt x="753666" y="186398"/>
                  <a:pt x="829866" y="313398"/>
                  <a:pt x="798604" y="391552"/>
                </a:cubicBezTo>
                <a:cubicBezTo>
                  <a:pt x="767343" y="469706"/>
                  <a:pt x="667697" y="497060"/>
                  <a:pt x="622758" y="555675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4" name="Picture 14" descr="No entry - Free signs icons">
            <a:extLst>
              <a:ext uri="{FF2B5EF4-FFF2-40B4-BE49-F238E27FC236}">
                <a16:creationId xmlns:a16="http://schemas.microsoft.com/office/drawing/2014/main" id="{F9B5A385-6E40-3C0C-2982-5D3D984CC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860" y="4957936"/>
            <a:ext cx="423609" cy="42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" name="Picture 6" descr="Chair - Free buildings icons">
            <a:extLst>
              <a:ext uri="{FF2B5EF4-FFF2-40B4-BE49-F238E27FC236}">
                <a16:creationId xmlns:a16="http://schemas.microsoft.com/office/drawing/2014/main" id="{C2799B1D-0A13-1A77-A103-991364ADB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304995" y="4158932"/>
            <a:ext cx="526630" cy="52663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9" name="Picture 6" descr="Chair - Free buildings icons">
            <a:extLst>
              <a:ext uri="{FF2B5EF4-FFF2-40B4-BE49-F238E27FC236}">
                <a16:creationId xmlns:a16="http://schemas.microsoft.com/office/drawing/2014/main" id="{C955B102-8942-C670-353F-FF6BBD475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3433" y="3391636"/>
            <a:ext cx="526630" cy="52663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70" name="Picture 6" descr="Chair - Free buildings icons">
            <a:extLst>
              <a:ext uri="{FF2B5EF4-FFF2-40B4-BE49-F238E27FC236}">
                <a16:creationId xmlns:a16="http://schemas.microsoft.com/office/drawing/2014/main" id="{471C1C64-449A-3036-17F9-152A371E4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1785846" y="4198160"/>
            <a:ext cx="526630" cy="52663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92" name="Group 91">
            <a:extLst>
              <a:ext uri="{FF2B5EF4-FFF2-40B4-BE49-F238E27FC236}">
                <a16:creationId xmlns:a16="http://schemas.microsoft.com/office/drawing/2014/main" id="{73342614-FE1F-EDB4-4030-ABE339BC76E0}"/>
              </a:ext>
            </a:extLst>
          </p:cNvPr>
          <p:cNvGrpSpPr/>
          <p:nvPr/>
        </p:nvGrpSpPr>
        <p:grpSpPr>
          <a:xfrm>
            <a:off x="4371979" y="2514123"/>
            <a:ext cx="3176770" cy="3995144"/>
            <a:chOff x="4371272" y="2780763"/>
            <a:chExt cx="3176770" cy="3995144"/>
          </a:xfrm>
        </p:grpSpPr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3C2ED3A9-9DAC-F4CF-A118-17F112CD8035}"/>
                </a:ext>
              </a:extLst>
            </p:cNvPr>
            <p:cNvSpPr/>
            <p:nvPr/>
          </p:nvSpPr>
          <p:spPr>
            <a:xfrm>
              <a:off x="4705845" y="3480020"/>
              <a:ext cx="2331720" cy="20741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" name="Picture 2" descr="Robotic arm - Free industry icons">
              <a:extLst>
                <a:ext uri="{FF2B5EF4-FFF2-40B4-BE49-F238E27FC236}">
                  <a16:creationId xmlns:a16="http://schemas.microsoft.com/office/drawing/2014/main" id="{8B0306D2-90C9-AA8B-601F-6B898F9DEBA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4096" y="6065018"/>
              <a:ext cx="704088" cy="703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" name="Rounded Rectangle 173">
              <a:extLst>
                <a:ext uri="{FF2B5EF4-FFF2-40B4-BE49-F238E27FC236}">
                  <a16:creationId xmlns:a16="http://schemas.microsoft.com/office/drawing/2014/main" id="{EE35A372-0E23-85D3-6256-EB008DDE869A}"/>
                </a:ext>
              </a:extLst>
            </p:cNvPr>
            <p:cNvSpPr/>
            <p:nvPr/>
          </p:nvSpPr>
          <p:spPr>
            <a:xfrm>
              <a:off x="4791889" y="2838572"/>
              <a:ext cx="2129353" cy="552519"/>
            </a:xfrm>
            <a:prstGeom prst="roundRect">
              <a:avLst/>
            </a:pr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175" name="Subtitle 2">
              <a:extLst>
                <a:ext uri="{FF2B5EF4-FFF2-40B4-BE49-F238E27FC236}">
                  <a16:creationId xmlns:a16="http://schemas.microsoft.com/office/drawing/2014/main" id="{3AB5ADE7-B6E9-9A8F-E139-9537A1CF51F2}"/>
                </a:ext>
              </a:extLst>
            </p:cNvPr>
            <p:cNvSpPr txBox="1">
              <a:spLocks/>
            </p:cNvSpPr>
            <p:nvPr/>
          </p:nvSpPr>
          <p:spPr>
            <a:xfrm>
              <a:off x="4660838" y="2815502"/>
              <a:ext cx="2335354" cy="69808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800" b="1" dirty="0">
                  <a:solidFill>
                    <a:srgbClr val="FF0000"/>
                  </a:solidFill>
                </a:rPr>
                <a:t>Ours: </a:t>
              </a:r>
              <a:r>
                <a:rPr lang="en-US" sz="1800" b="1" dirty="0"/>
                <a:t>cluster-based optimization</a:t>
              </a:r>
            </a:p>
          </p:txBody>
        </p:sp>
        <p:sp>
          <p:nvSpPr>
            <p:cNvPr id="177" name="Rounded Rectangle 176">
              <a:extLst>
                <a:ext uri="{FF2B5EF4-FFF2-40B4-BE49-F238E27FC236}">
                  <a16:creationId xmlns:a16="http://schemas.microsoft.com/office/drawing/2014/main" id="{E9DE9328-645F-82CB-D737-A13B97B2535F}"/>
                </a:ext>
              </a:extLst>
            </p:cNvPr>
            <p:cNvSpPr/>
            <p:nvPr/>
          </p:nvSpPr>
          <p:spPr>
            <a:xfrm>
              <a:off x="4371272" y="2780763"/>
              <a:ext cx="3176770" cy="3995144"/>
            </a:xfrm>
            <a:prstGeom prst="roundRect">
              <a:avLst>
                <a:gd name="adj" fmla="val 7403"/>
              </a:avLst>
            </a:prstGeom>
            <a:noFill/>
            <a:ln w="38100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7CC92BD-664E-8D7E-4D37-CA2EDCB5A1A8}"/>
              </a:ext>
            </a:extLst>
          </p:cNvPr>
          <p:cNvGrpSpPr/>
          <p:nvPr/>
        </p:nvGrpSpPr>
        <p:grpSpPr>
          <a:xfrm>
            <a:off x="2362878" y="3965047"/>
            <a:ext cx="914400" cy="914400"/>
            <a:chOff x="2362171" y="4231687"/>
            <a:chExt cx="914400" cy="914400"/>
          </a:xfrm>
        </p:grpSpPr>
        <p:sp>
          <p:nvSpPr>
            <p:cNvPr id="171" name="Rounded Rectangle 170">
              <a:extLst>
                <a:ext uri="{FF2B5EF4-FFF2-40B4-BE49-F238E27FC236}">
                  <a16:creationId xmlns:a16="http://schemas.microsoft.com/office/drawing/2014/main" id="{C103A235-59E9-6CF9-503D-D5A055A12F05}"/>
                </a:ext>
              </a:extLst>
            </p:cNvPr>
            <p:cNvSpPr/>
            <p:nvPr/>
          </p:nvSpPr>
          <p:spPr>
            <a:xfrm rot="5400000">
              <a:off x="2362171" y="4231687"/>
              <a:ext cx="914400" cy="914400"/>
            </a:xfrm>
            <a:prstGeom prst="roundRect">
              <a:avLst/>
            </a:prstGeom>
            <a:pattFill prst="wdUpDiag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2" name="Picture 2" descr="Lock - Free security icons">
              <a:extLst>
                <a:ext uri="{FF2B5EF4-FFF2-40B4-BE49-F238E27FC236}">
                  <a16:creationId xmlns:a16="http://schemas.microsoft.com/office/drawing/2014/main" id="{18E2797B-B35A-10A4-495C-F12E41B21E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2091" y="4283548"/>
              <a:ext cx="451392" cy="451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3" name="Subtitle 2">
              <a:extLst>
                <a:ext uri="{FF2B5EF4-FFF2-40B4-BE49-F238E27FC236}">
                  <a16:creationId xmlns:a16="http://schemas.microsoft.com/office/drawing/2014/main" id="{7032079B-CC8D-5F5F-3B25-9DED6DF9677E}"/>
                </a:ext>
              </a:extLst>
            </p:cNvPr>
            <p:cNvSpPr txBox="1">
              <a:spLocks/>
            </p:cNvSpPr>
            <p:nvPr/>
          </p:nvSpPr>
          <p:spPr>
            <a:xfrm>
              <a:off x="2375754" y="4711868"/>
              <a:ext cx="866398" cy="42983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800" b="1" dirty="0"/>
                <a:t>Fixed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8AC48EA-FCF5-2034-0790-CAD952C2DAFB}"/>
              </a:ext>
            </a:extLst>
          </p:cNvPr>
          <p:cNvGrpSpPr/>
          <p:nvPr/>
        </p:nvGrpSpPr>
        <p:grpSpPr>
          <a:xfrm>
            <a:off x="5365273" y="5376409"/>
            <a:ext cx="2037189" cy="706310"/>
            <a:chOff x="3964749" y="5377483"/>
            <a:chExt cx="2037189" cy="706310"/>
          </a:xfrm>
        </p:grpSpPr>
        <p:sp>
          <p:nvSpPr>
            <p:cNvPr id="141" name="Rounded Rectangle 140">
              <a:extLst>
                <a:ext uri="{FF2B5EF4-FFF2-40B4-BE49-F238E27FC236}">
                  <a16:creationId xmlns:a16="http://schemas.microsoft.com/office/drawing/2014/main" id="{C8F3271D-DE41-A3AB-5FED-ED176722AC81}"/>
                </a:ext>
              </a:extLst>
            </p:cNvPr>
            <p:cNvSpPr/>
            <p:nvPr/>
          </p:nvSpPr>
          <p:spPr>
            <a:xfrm>
              <a:off x="3964749" y="5385708"/>
              <a:ext cx="1779091" cy="698085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  <a:alpha val="39000"/>
              </a:schemeClr>
            </a:solidFill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Subtitle 2">
              <a:extLst>
                <a:ext uri="{FF2B5EF4-FFF2-40B4-BE49-F238E27FC236}">
                  <a16:creationId xmlns:a16="http://schemas.microsoft.com/office/drawing/2014/main" id="{7E1C487D-D0A5-61BF-80FF-A2AF5360D74C}"/>
                </a:ext>
              </a:extLst>
            </p:cNvPr>
            <p:cNvSpPr txBox="1">
              <a:spLocks/>
            </p:cNvSpPr>
            <p:nvPr/>
          </p:nvSpPr>
          <p:spPr>
            <a:xfrm>
              <a:off x="4334605" y="5377483"/>
              <a:ext cx="1667333" cy="69808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00000"/>
                </a:lnSpc>
              </a:pPr>
              <a:r>
                <a:rPr lang="en-US" sz="1800" b="1" dirty="0"/>
                <a:t>A movable cluster</a:t>
              </a:r>
            </a:p>
          </p:txBody>
        </p:sp>
        <p:pic>
          <p:nvPicPr>
            <p:cNvPr id="151" name="Graphic 150">
              <a:extLst>
                <a:ext uri="{FF2B5EF4-FFF2-40B4-BE49-F238E27FC236}">
                  <a16:creationId xmlns:a16="http://schemas.microsoft.com/office/drawing/2014/main" id="{ACFD1B0C-D54F-EE12-8695-EB6B9E5970B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12750" y="5424307"/>
              <a:ext cx="604438" cy="604438"/>
            </a:xfrm>
            <a:prstGeom prst="rect">
              <a:avLst/>
            </a:prstGeom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C253930-7C90-69E0-39D4-4E20B1513690}"/>
              </a:ext>
            </a:extLst>
          </p:cNvPr>
          <p:cNvGrpSpPr/>
          <p:nvPr/>
        </p:nvGrpSpPr>
        <p:grpSpPr>
          <a:xfrm>
            <a:off x="8328420" y="2494267"/>
            <a:ext cx="3055974" cy="4189321"/>
            <a:chOff x="8328420" y="2494267"/>
            <a:chExt cx="3055974" cy="4189321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3F5B3CD3-4BB7-933D-DA16-1CFB5DE23FD3}"/>
                </a:ext>
              </a:extLst>
            </p:cNvPr>
            <p:cNvSpPr/>
            <p:nvPr/>
          </p:nvSpPr>
          <p:spPr>
            <a:xfrm>
              <a:off x="8414356" y="4648932"/>
              <a:ext cx="2719810" cy="1716647"/>
            </a:xfrm>
            <a:prstGeom prst="roundRect">
              <a:avLst>
                <a:gd name="adj" fmla="val 4565"/>
              </a:avLst>
            </a:prstGeom>
            <a:noFill/>
            <a:ln w="2857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E5A8AAC-1F0C-166E-4A03-FF2173268DAC}"/>
                </a:ext>
              </a:extLst>
            </p:cNvPr>
            <p:cNvSpPr txBox="1"/>
            <p:nvPr/>
          </p:nvSpPr>
          <p:spPr>
            <a:xfrm>
              <a:off x="8369617" y="6345034"/>
              <a:ext cx="30147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C00000"/>
                  </a:solidFill>
                </a:rPr>
                <a:t>Ours</a:t>
              </a:r>
            </a:p>
          </p:txBody>
        </p:sp>
        <p:pic>
          <p:nvPicPr>
            <p:cNvPr id="17" name="Picture 16" descr="A room with a table and chairs&#10;&#10;AI-generated content may be incorrect.">
              <a:extLst>
                <a:ext uri="{FF2B5EF4-FFF2-40B4-BE49-F238E27FC236}">
                  <a16:creationId xmlns:a16="http://schemas.microsoft.com/office/drawing/2014/main" id="{BF5298AD-AC4F-5F3D-7F39-21B5C1612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25148" y="4692765"/>
              <a:ext cx="2516198" cy="1645920"/>
            </a:xfrm>
            <a:prstGeom prst="rect">
              <a:avLst/>
            </a:prstGeom>
          </p:spPr>
        </p:pic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BCF5C7E3-DF52-B0B7-FEF8-7D176C3EAD0C}"/>
                </a:ext>
              </a:extLst>
            </p:cNvPr>
            <p:cNvSpPr/>
            <p:nvPr/>
          </p:nvSpPr>
          <p:spPr>
            <a:xfrm>
              <a:off x="8392016" y="2494267"/>
              <a:ext cx="2742150" cy="1813065"/>
            </a:xfrm>
            <a:prstGeom prst="roundRect">
              <a:avLst>
                <a:gd name="adj" fmla="val 4565"/>
              </a:avLst>
            </a:prstGeom>
            <a:noFill/>
            <a:ln w="28575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38B9864-609A-C3EC-51BE-06669B497EB4}"/>
                </a:ext>
              </a:extLst>
            </p:cNvPr>
            <p:cNvSpPr txBox="1"/>
            <p:nvPr/>
          </p:nvSpPr>
          <p:spPr>
            <a:xfrm>
              <a:off x="8328420" y="4270106"/>
              <a:ext cx="30147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C00000"/>
                  </a:solidFill>
                </a:rPr>
                <a:t>Hierarchical</a:t>
              </a:r>
            </a:p>
          </p:txBody>
        </p:sp>
        <p:pic>
          <p:nvPicPr>
            <p:cNvPr id="32" name="Picture 31" descr="A room with a table and chairs&#10;&#10;AI-generated content may be incorrect.">
              <a:extLst>
                <a:ext uri="{FF2B5EF4-FFF2-40B4-BE49-F238E27FC236}">
                  <a16:creationId xmlns:a16="http://schemas.microsoft.com/office/drawing/2014/main" id="{D453143A-363B-130F-F605-C0EFF30D7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470475" y="2551170"/>
              <a:ext cx="2565405" cy="1645920"/>
            </a:xfrm>
            <a:prstGeom prst="rect">
              <a:avLst/>
            </a:prstGeom>
          </p:spPr>
        </p:pic>
      </p:grp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C54DF80-CDB1-544E-EBFE-9412F01DBF2F}"/>
              </a:ext>
            </a:extLst>
          </p:cNvPr>
          <p:cNvCxnSpPr>
            <a:cxnSpLocks/>
          </p:cNvCxnSpPr>
          <p:nvPr/>
        </p:nvCxnSpPr>
        <p:spPr>
          <a:xfrm>
            <a:off x="0" y="2356922"/>
            <a:ext cx="12192000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952F3B-7D54-7314-CEFE-D0BB16556373}"/>
              </a:ext>
            </a:extLst>
          </p:cNvPr>
          <p:cNvGrpSpPr/>
          <p:nvPr/>
        </p:nvGrpSpPr>
        <p:grpSpPr>
          <a:xfrm>
            <a:off x="1026277" y="881769"/>
            <a:ext cx="9179184" cy="1347997"/>
            <a:chOff x="870253" y="3742244"/>
            <a:chExt cx="9179184" cy="1347997"/>
          </a:xfrm>
        </p:grpSpPr>
        <p:sp>
          <p:nvSpPr>
            <p:cNvPr id="18" name="Subtitle 2">
              <a:extLst>
                <a:ext uri="{FF2B5EF4-FFF2-40B4-BE49-F238E27FC236}">
                  <a16:creationId xmlns:a16="http://schemas.microsoft.com/office/drawing/2014/main" id="{8B989C6C-A81D-F350-7E11-D00240EC3D10}"/>
                </a:ext>
              </a:extLst>
            </p:cNvPr>
            <p:cNvSpPr txBox="1">
              <a:spLocks/>
            </p:cNvSpPr>
            <p:nvPr/>
          </p:nvSpPr>
          <p:spPr>
            <a:xfrm>
              <a:off x="876404" y="3814070"/>
              <a:ext cx="2274549" cy="58642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sz="1400" dirty="0">
                  <a:solidFill>
                    <a:schemeClr val="accent1">
                      <a:lumMod val="50000"/>
                    </a:schemeClr>
                  </a:solidFill>
                  <a:latin typeface="Fjalla One"/>
                  <a:sym typeface="Fjalla One"/>
                </a:rPr>
                <a:t>Scene description</a:t>
              </a:r>
            </a:p>
          </p:txBody>
        </p:sp>
        <p:sp>
          <p:nvSpPr>
            <p:cNvPr id="19" name="Subtitle 2">
              <a:extLst>
                <a:ext uri="{FF2B5EF4-FFF2-40B4-BE49-F238E27FC236}">
                  <a16:creationId xmlns:a16="http://schemas.microsoft.com/office/drawing/2014/main" id="{61086C5C-D41C-C7E7-23D7-2C47D4F48381}"/>
                </a:ext>
              </a:extLst>
            </p:cNvPr>
            <p:cNvSpPr txBox="1">
              <a:spLocks/>
            </p:cNvSpPr>
            <p:nvPr/>
          </p:nvSpPr>
          <p:spPr>
            <a:xfrm>
              <a:off x="7318988" y="4454965"/>
              <a:ext cx="1661974" cy="62909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sz="1400" b="0" dirty="0">
                  <a:solidFill>
                    <a:schemeClr val="accent3"/>
                  </a:solidFill>
                  <a:latin typeface="Fjalla One"/>
                </a:rPr>
                <a:t>Camera trajectory optimizer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46E52EB-9646-C40E-2C73-1A47ABB58250}"/>
                </a:ext>
              </a:extLst>
            </p:cNvPr>
            <p:cNvGrpSpPr/>
            <p:nvPr/>
          </p:nvGrpSpPr>
          <p:grpSpPr>
            <a:xfrm>
              <a:off x="5174418" y="3757126"/>
              <a:ext cx="2124960" cy="1327824"/>
              <a:chOff x="5270021" y="909220"/>
              <a:chExt cx="2124960" cy="1327824"/>
            </a:xfrm>
          </p:grpSpPr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3B449C08-0D8B-45C4-B677-4C13FB60A6DF}"/>
                  </a:ext>
                </a:extLst>
              </p:cNvPr>
              <p:cNvSpPr/>
              <p:nvPr/>
            </p:nvSpPr>
            <p:spPr>
              <a:xfrm>
                <a:off x="5484241" y="909220"/>
                <a:ext cx="1817393" cy="1286515"/>
              </a:xfrm>
              <a:prstGeom prst="roundRect">
                <a:avLst/>
              </a:prstGeom>
              <a:noFill/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lt1"/>
                  </a:solidFill>
                </a:endParaRPr>
              </a:p>
            </p:txBody>
          </p:sp>
          <p:pic>
            <p:nvPicPr>
              <p:cNvPr id="78" name="Picture 4" descr="Optimization - Free business icons">
                <a:extLst>
                  <a:ext uri="{FF2B5EF4-FFF2-40B4-BE49-F238E27FC236}">
                    <a16:creationId xmlns:a16="http://schemas.microsoft.com/office/drawing/2014/main" id="{7B3C5E24-2877-AE0A-CC82-09E4ABEF49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71157" y="943219"/>
                <a:ext cx="749042" cy="7490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9" name="Subtitle 2">
                <a:extLst>
                  <a:ext uri="{FF2B5EF4-FFF2-40B4-BE49-F238E27FC236}">
                    <a16:creationId xmlns:a16="http://schemas.microsoft.com/office/drawing/2014/main" id="{762DFC78-389B-EB06-7B07-B4D3CC5C72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70021" y="1607951"/>
                <a:ext cx="1351313" cy="62909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1">
                        <a:lumMod val="50000"/>
                      </a:schemeClr>
                    </a:solidFill>
                    <a:latin typeface="Fjalla One"/>
                  </a:rPr>
                  <a:t>Layout Optimizer</a:t>
                </a:r>
              </a:p>
            </p:txBody>
          </p:sp>
          <p:pic>
            <p:nvPicPr>
              <p:cNvPr id="80" name="Picture 16" descr="Assembly required color icon – Royalty-Free Vector | VectorStock">
                <a:extLst>
                  <a:ext uri="{FF2B5EF4-FFF2-40B4-BE49-F238E27FC236}">
                    <a16:creationId xmlns:a16="http://schemas.microsoft.com/office/drawing/2014/main" id="{4D6F2267-60BA-4851-3287-FC71C32C12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782118">
                <a:off x="6280299" y="1162554"/>
                <a:ext cx="305714" cy="4359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" name="Picture 18" descr="Layout - Free miscellaneous icons">
                <a:extLst>
                  <a:ext uri="{FF2B5EF4-FFF2-40B4-BE49-F238E27FC236}">
                    <a16:creationId xmlns:a16="http://schemas.microsoft.com/office/drawing/2014/main" id="{12B26BFE-CFE9-1F36-9061-C8EDABA2B1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90629" y="1110447"/>
                <a:ext cx="501483" cy="5014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7D3B569-B6D0-9468-A1B9-F921A1E878D5}"/>
                  </a:ext>
                </a:extLst>
              </p:cNvPr>
              <p:cNvSpPr txBox="1"/>
              <p:nvPr/>
            </p:nvSpPr>
            <p:spPr>
              <a:xfrm>
                <a:off x="6285520" y="1552477"/>
                <a:ext cx="1109461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dk2"/>
                    </a:solidFill>
                    <a:latin typeface="Barlow Semi Condensed"/>
                    <a:sym typeface="Barlow Semi Condensed"/>
                  </a:rPr>
                  <a:t>Compact </a:t>
                </a:r>
              </a:p>
              <a:p>
                <a:pPr algn="ctr"/>
                <a:r>
                  <a:rPr lang="en-US" sz="1100" b="1" dirty="0">
                    <a:solidFill>
                      <a:schemeClr val="dk2"/>
                    </a:solidFill>
                    <a:latin typeface="Barlow Semi Condensed"/>
                    <a:sym typeface="Barlow Semi Condensed"/>
                  </a:rPr>
                  <a:t>layout</a:t>
                </a:r>
              </a:p>
            </p:txBody>
          </p:sp>
          <p:sp>
            <p:nvSpPr>
              <p:cNvPr id="83" name="Right Arrow 82">
                <a:extLst>
                  <a:ext uri="{FF2B5EF4-FFF2-40B4-BE49-F238E27FC236}">
                    <a16:creationId xmlns:a16="http://schemas.microsoft.com/office/drawing/2014/main" id="{54AF47DF-ADCD-E196-37ED-9B53A95A98A1}"/>
                  </a:ext>
                </a:extLst>
              </p:cNvPr>
              <p:cNvSpPr/>
              <p:nvPr/>
            </p:nvSpPr>
            <p:spPr>
              <a:xfrm>
                <a:off x="5319337" y="1403140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38E11EF-1A0C-3EDB-4736-5F7498851951}"/>
                </a:ext>
              </a:extLst>
            </p:cNvPr>
            <p:cNvGrpSpPr/>
            <p:nvPr/>
          </p:nvGrpSpPr>
          <p:grpSpPr>
            <a:xfrm>
              <a:off x="7219410" y="3751392"/>
              <a:ext cx="1648566" cy="1286515"/>
              <a:chOff x="7315013" y="903486"/>
              <a:chExt cx="1648566" cy="1286515"/>
            </a:xfrm>
          </p:grpSpPr>
          <p:pic>
            <p:nvPicPr>
              <p:cNvPr id="73" name="Picture 20" descr="Camera dolly - Free electronics icons">
                <a:extLst>
                  <a:ext uri="{FF2B5EF4-FFF2-40B4-BE49-F238E27FC236}">
                    <a16:creationId xmlns:a16="http://schemas.microsoft.com/office/drawing/2014/main" id="{47D49CD5-3971-31F2-6263-42D1E9B1E4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80798" y="995063"/>
                <a:ext cx="548640" cy="5486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4" name="Picture 22" descr="Download Free Trajectory Icons in PNG &amp; SVG">
                <a:extLst>
                  <a:ext uri="{FF2B5EF4-FFF2-40B4-BE49-F238E27FC236}">
                    <a16:creationId xmlns:a16="http://schemas.microsoft.com/office/drawing/2014/main" id="{D50D1BA8-D93E-5DD2-CD81-FE56E1437D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33285" y="958751"/>
                <a:ext cx="640080" cy="6400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340E657F-34A3-BFF3-7BBE-685315C05ED5}"/>
                  </a:ext>
                </a:extLst>
              </p:cNvPr>
              <p:cNvSpPr/>
              <p:nvPr/>
            </p:nvSpPr>
            <p:spPr>
              <a:xfrm>
                <a:off x="7488328" y="903486"/>
                <a:ext cx="1475251" cy="1286515"/>
              </a:xfrm>
              <a:prstGeom prst="roundRect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ight Arrow 75">
                <a:extLst>
                  <a:ext uri="{FF2B5EF4-FFF2-40B4-BE49-F238E27FC236}">
                    <a16:creationId xmlns:a16="http://schemas.microsoft.com/office/drawing/2014/main" id="{F0DCE83E-F91C-64EC-0038-9FBA68C5913E}"/>
                  </a:ext>
                </a:extLst>
              </p:cNvPr>
              <p:cNvSpPr/>
              <p:nvPr/>
            </p:nvSpPr>
            <p:spPr>
              <a:xfrm>
                <a:off x="7315013" y="1403140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D70B0E5-A01A-FD4D-D47E-A972FD630684}"/>
                </a:ext>
              </a:extLst>
            </p:cNvPr>
            <p:cNvGrpSpPr/>
            <p:nvPr/>
          </p:nvGrpSpPr>
          <p:grpSpPr>
            <a:xfrm>
              <a:off x="8876334" y="3742244"/>
              <a:ext cx="1173103" cy="1286515"/>
              <a:chOff x="8971937" y="894338"/>
              <a:chExt cx="1173103" cy="1286515"/>
            </a:xfrm>
          </p:grpSpPr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38E75B2D-916D-1C13-8AE0-ECCA8ADAFCC3}"/>
                  </a:ext>
                </a:extLst>
              </p:cNvPr>
              <p:cNvSpPr/>
              <p:nvPr/>
            </p:nvSpPr>
            <p:spPr>
              <a:xfrm>
                <a:off x="9130867" y="894338"/>
                <a:ext cx="891474" cy="1286515"/>
              </a:xfrm>
              <a:prstGeom prst="roundRect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ight Arrow 53">
                <a:extLst>
                  <a:ext uri="{FF2B5EF4-FFF2-40B4-BE49-F238E27FC236}">
                    <a16:creationId xmlns:a16="http://schemas.microsoft.com/office/drawing/2014/main" id="{91613C8A-67CC-7B1B-CF78-D4E8C9F0B860}"/>
                  </a:ext>
                </a:extLst>
              </p:cNvPr>
              <p:cNvSpPr/>
              <p:nvPr/>
            </p:nvSpPr>
            <p:spPr>
              <a:xfrm>
                <a:off x="8971937" y="1389191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9" name="Picture 26" descr="Metadata - Free seo and web icons">
                <a:extLst>
                  <a:ext uri="{FF2B5EF4-FFF2-40B4-BE49-F238E27FC236}">
                    <a16:creationId xmlns:a16="http://schemas.microsoft.com/office/drawing/2014/main" id="{B3E0DACD-D8B6-E95B-2FA3-23100DF9FA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89722" y="1020270"/>
                <a:ext cx="457200" cy="457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F84AEE5-A512-4C6E-7C09-28F7358FAA88}"/>
                  </a:ext>
                </a:extLst>
              </p:cNvPr>
              <p:cNvSpPr txBox="1"/>
              <p:nvPr/>
            </p:nvSpPr>
            <p:spPr>
              <a:xfrm>
                <a:off x="9543738" y="1033426"/>
                <a:ext cx="601302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b="1" dirty="0">
                    <a:solidFill>
                      <a:schemeClr val="accent3"/>
                    </a:solidFill>
                    <a:latin typeface="Barlow Semi Condensed"/>
                    <a:sym typeface="Barlow Semi Condensed"/>
                  </a:rPr>
                  <a:t>Meta data</a:t>
                </a:r>
              </a:p>
            </p:txBody>
          </p:sp>
          <p:sp>
            <p:nvSpPr>
              <p:cNvPr id="72" name="Subtitle 2">
                <a:extLst>
                  <a:ext uri="{FF2B5EF4-FFF2-40B4-BE49-F238E27FC236}">
                    <a16:creationId xmlns:a16="http://schemas.microsoft.com/office/drawing/2014/main" id="{1DA9A328-4A99-2972-BA00-8A6CAD8F58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76750" y="1514615"/>
                <a:ext cx="608538" cy="62909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</a:rPr>
                  <a:t>QA </a:t>
                </a:r>
              </a:p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</a:rPr>
                  <a:t>Gen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B9B3FC4-2C59-023A-7116-B2B6867E2FCE}"/>
                </a:ext>
              </a:extLst>
            </p:cNvPr>
            <p:cNvGrpSpPr/>
            <p:nvPr/>
          </p:nvGrpSpPr>
          <p:grpSpPr>
            <a:xfrm>
              <a:off x="2909569" y="3762186"/>
              <a:ext cx="2299832" cy="1267572"/>
              <a:chOff x="3005172" y="914280"/>
              <a:chExt cx="2299832" cy="1267572"/>
            </a:xfrm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2BA03819-4851-89EB-0DEC-D5AB7E4C1520}"/>
                  </a:ext>
                </a:extLst>
              </p:cNvPr>
              <p:cNvSpPr/>
              <p:nvPr/>
            </p:nvSpPr>
            <p:spPr>
              <a:xfrm>
                <a:off x="3161260" y="914280"/>
                <a:ext cx="2143744" cy="1267572"/>
              </a:xfrm>
              <a:prstGeom prst="roundRect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7" name="Picture 2" descr="Don't Sleep on Single-agent Systems">
                <a:extLst>
                  <a:ext uri="{FF2B5EF4-FFF2-40B4-BE49-F238E27FC236}">
                    <a16:creationId xmlns:a16="http://schemas.microsoft.com/office/drawing/2014/main" id="{1E926087-7BC8-D0B6-F03A-92673E95E9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9873" b="89873" l="10054" r="8994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0341" y="967624"/>
                <a:ext cx="767002" cy="8241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Subtitle 2">
                <a:extLst>
                  <a:ext uri="{FF2B5EF4-FFF2-40B4-BE49-F238E27FC236}">
                    <a16:creationId xmlns:a16="http://schemas.microsoft.com/office/drawing/2014/main" id="{D8B91A7F-114C-09AC-F2CA-EB912C5FE69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6166" y="1728340"/>
                <a:ext cx="1165247" cy="41089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  <a:sym typeface="Fjalla One"/>
                  </a:rPr>
                  <a:t>LLM Agent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13451E1-5AC1-C783-EBF2-AFD8ABFB04AC}"/>
                  </a:ext>
                </a:extLst>
              </p:cNvPr>
              <p:cNvSpPr txBox="1"/>
              <p:nvPr/>
            </p:nvSpPr>
            <p:spPr>
              <a:xfrm>
                <a:off x="4194060" y="1806765"/>
                <a:ext cx="997088" cy="348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200" b="1" dirty="0">
                    <a:solidFill>
                      <a:schemeClr val="accent3"/>
                    </a:solidFill>
                    <a:latin typeface="Barlow Semi Condensed"/>
                    <a:sym typeface="Barlow Semi Condensed"/>
                  </a:rPr>
                  <a:t>Room constraint</a:t>
                </a:r>
              </a:p>
            </p:txBody>
          </p:sp>
          <p:sp>
            <p:nvSpPr>
              <p:cNvPr id="40" name="Right Arrow 39">
                <a:extLst>
                  <a:ext uri="{FF2B5EF4-FFF2-40B4-BE49-F238E27FC236}">
                    <a16:creationId xmlns:a16="http://schemas.microsoft.com/office/drawing/2014/main" id="{2986DEA4-0457-06AC-6D14-7C538EDE3E94}"/>
                  </a:ext>
                </a:extLst>
              </p:cNvPr>
              <p:cNvSpPr/>
              <p:nvPr/>
            </p:nvSpPr>
            <p:spPr>
              <a:xfrm>
                <a:off x="3005172" y="1425209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2" name="Picture 2" descr="Writing - Free education icons">
                <a:extLst>
                  <a:ext uri="{FF2B5EF4-FFF2-40B4-BE49-F238E27FC236}">
                    <a16:creationId xmlns:a16="http://schemas.microsoft.com/office/drawing/2014/main" id="{0C357319-C7C3-EA13-8BDB-4664210809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244262" y="1096723"/>
                <a:ext cx="683090" cy="7315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673D41A-863A-77F7-3505-E947863DBB35}"/>
                </a:ext>
              </a:extLst>
            </p:cNvPr>
            <p:cNvGrpSpPr/>
            <p:nvPr/>
          </p:nvGrpSpPr>
          <p:grpSpPr>
            <a:xfrm>
              <a:off x="870253" y="3757085"/>
              <a:ext cx="2456954" cy="1333156"/>
              <a:chOff x="965856" y="909179"/>
              <a:chExt cx="2456954" cy="1333156"/>
            </a:xfrm>
          </p:grpSpPr>
          <p:sp>
            <p:nvSpPr>
              <p:cNvPr id="25" name="Subtitle 2">
                <a:extLst>
                  <a:ext uri="{FF2B5EF4-FFF2-40B4-BE49-F238E27FC236}">
                    <a16:creationId xmlns:a16="http://schemas.microsoft.com/office/drawing/2014/main" id="{EE829B5D-1F16-15B9-C07A-FC030C2B6D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73865" y="1803755"/>
                <a:ext cx="1570840" cy="43858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  <a:sym typeface="Fjalla One"/>
                  </a:rPr>
                  <a:t>User input</a:t>
                </a: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77D18135-4C2E-70AB-E72F-07F013262F2C}"/>
                  </a:ext>
                </a:extLst>
              </p:cNvPr>
              <p:cNvGrpSpPr/>
              <p:nvPr/>
            </p:nvGrpSpPr>
            <p:grpSpPr>
              <a:xfrm>
                <a:off x="1312542" y="909179"/>
                <a:ext cx="1677702" cy="1286670"/>
                <a:chOff x="1312542" y="909179"/>
                <a:chExt cx="1677702" cy="1286670"/>
              </a:xfrm>
            </p:grpSpPr>
            <p:sp>
              <p:nvSpPr>
                <p:cNvPr id="29" name="Rounded Rectangle 28">
                  <a:extLst>
                    <a:ext uri="{FF2B5EF4-FFF2-40B4-BE49-F238E27FC236}">
                      <a16:creationId xmlns:a16="http://schemas.microsoft.com/office/drawing/2014/main" id="{AD658774-2AB6-1DAA-F648-D19E30EF179F}"/>
                    </a:ext>
                  </a:extLst>
                </p:cNvPr>
                <p:cNvSpPr/>
                <p:nvPr/>
              </p:nvSpPr>
              <p:spPr>
                <a:xfrm>
                  <a:off x="1376003" y="909179"/>
                  <a:ext cx="1533566" cy="871534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34" name="Picture 2" descr="User - Free social icons">
                  <a:extLst>
                    <a:ext uri="{FF2B5EF4-FFF2-40B4-BE49-F238E27FC236}">
                      <a16:creationId xmlns:a16="http://schemas.microsoft.com/office/drawing/2014/main" id="{57AEC86B-DBB8-FD78-B5B3-5E6BC63E74A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>
                  <a:lum bright="70000" contrast="-70000"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73865" y="1767611"/>
                  <a:ext cx="365760" cy="3657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5" name="Rounded Rectangle 34">
                  <a:extLst>
                    <a:ext uri="{FF2B5EF4-FFF2-40B4-BE49-F238E27FC236}">
                      <a16:creationId xmlns:a16="http://schemas.microsoft.com/office/drawing/2014/main" id="{D9E1B38C-5BD1-15F0-354C-B79B16FB5CC8}"/>
                    </a:ext>
                  </a:extLst>
                </p:cNvPr>
                <p:cNvSpPr/>
                <p:nvPr/>
              </p:nvSpPr>
              <p:spPr>
                <a:xfrm>
                  <a:off x="1312542" y="909334"/>
                  <a:ext cx="1677702" cy="1286515"/>
                </a:xfrm>
                <a:prstGeom prst="roundRect">
                  <a:avLst>
                    <a:gd name="adj" fmla="val 9612"/>
                  </a:avLst>
                </a:prstGeom>
                <a:noFill/>
                <a:ln w="571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76683EE-F712-DFBD-1E72-15CB43836F9F}"/>
                  </a:ext>
                </a:extLst>
              </p:cNvPr>
              <p:cNvSpPr txBox="1"/>
              <p:nvPr/>
            </p:nvSpPr>
            <p:spPr>
              <a:xfrm>
                <a:off x="1376003" y="1143024"/>
                <a:ext cx="204680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chemeClr val="accent3"/>
                    </a:solidFill>
                    <a:latin typeface="Barlow Semi Condensed"/>
                    <a:sym typeface="Barlow Semi Condensed"/>
                  </a:rPr>
                  <a:t>“A 30 m² dining room containing ten chairs of different types …”</a:t>
                </a:r>
              </a:p>
            </p:txBody>
          </p:sp>
          <p:sp>
            <p:nvSpPr>
              <p:cNvPr id="28" name="Subtitle 2">
                <a:extLst>
                  <a:ext uri="{FF2B5EF4-FFF2-40B4-BE49-F238E27FC236}">
                    <a16:creationId xmlns:a16="http://schemas.microsoft.com/office/drawing/2014/main" id="{16D6947D-73AD-5733-03C6-EDDDD6D9D26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5856" y="927310"/>
                <a:ext cx="2274549" cy="5864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sz="1400" dirty="0">
                    <a:solidFill>
                      <a:schemeClr val="accent3"/>
                    </a:solidFill>
                    <a:latin typeface="Fjalla One"/>
                    <a:sym typeface="Fjalla One"/>
                  </a:rPr>
                  <a:t>Scene description</a:t>
                </a:r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278A229-FDAE-56CD-C94C-80730030D8BE}"/>
              </a:ext>
            </a:extLst>
          </p:cNvPr>
          <p:cNvGrpSpPr/>
          <p:nvPr/>
        </p:nvGrpSpPr>
        <p:grpSpPr>
          <a:xfrm>
            <a:off x="1391999" y="2541529"/>
            <a:ext cx="2838401" cy="3995141"/>
            <a:chOff x="1391292" y="2808169"/>
            <a:chExt cx="2838401" cy="3995141"/>
          </a:xfrm>
        </p:grpSpPr>
        <p:sp>
          <p:nvSpPr>
            <p:cNvPr id="139" name="Rounded Rectangle 138">
              <a:extLst>
                <a:ext uri="{FF2B5EF4-FFF2-40B4-BE49-F238E27FC236}">
                  <a16:creationId xmlns:a16="http://schemas.microsoft.com/office/drawing/2014/main" id="{0402FBBD-EAD7-27F9-7DA5-A3159B56435F}"/>
                </a:ext>
              </a:extLst>
            </p:cNvPr>
            <p:cNvSpPr/>
            <p:nvPr/>
          </p:nvSpPr>
          <p:spPr>
            <a:xfrm>
              <a:off x="1714358" y="2845492"/>
              <a:ext cx="2240280" cy="552519"/>
            </a:xfrm>
            <a:prstGeom prst="roundRect">
              <a:avLst/>
            </a:prstGeom>
            <a:solidFill>
              <a:schemeClr val="bg1">
                <a:lumMod val="95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51E659DE-D561-563C-DCB4-A82C55C46F3C}"/>
                </a:ext>
              </a:extLst>
            </p:cNvPr>
            <p:cNvSpPr/>
            <p:nvPr/>
          </p:nvSpPr>
          <p:spPr>
            <a:xfrm rot="5400000">
              <a:off x="1764019" y="3371397"/>
              <a:ext cx="2053694" cy="224028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DAAC65FB-9345-B872-9B63-7594B12DE1AF}"/>
                </a:ext>
              </a:extLst>
            </p:cNvPr>
            <p:cNvGrpSpPr/>
            <p:nvPr/>
          </p:nvGrpSpPr>
          <p:grpSpPr>
            <a:xfrm>
              <a:off x="1391292" y="2808169"/>
              <a:ext cx="2838401" cy="3995141"/>
              <a:chOff x="1391292" y="2808169"/>
              <a:chExt cx="2838401" cy="3995141"/>
            </a:xfrm>
          </p:grpSpPr>
          <p:pic>
            <p:nvPicPr>
              <p:cNvPr id="143" name="Picture 2" descr="Robotic arm - Free industry icons">
                <a:extLst>
                  <a:ext uri="{FF2B5EF4-FFF2-40B4-BE49-F238E27FC236}">
                    <a16:creationId xmlns:a16="http://schemas.microsoft.com/office/drawing/2014/main" id="{4A5F7253-8080-4E45-0FAC-3030A86E40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2737724" y="5858004"/>
                <a:ext cx="723263" cy="7037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11C51A34-56A7-E32F-2CF3-5A24DB13EC9C}"/>
                  </a:ext>
                </a:extLst>
              </p:cNvPr>
              <p:cNvGrpSpPr/>
              <p:nvPr/>
            </p:nvGrpSpPr>
            <p:grpSpPr>
              <a:xfrm>
                <a:off x="1391292" y="2808169"/>
                <a:ext cx="2838401" cy="3995141"/>
                <a:chOff x="1416080" y="2534042"/>
                <a:chExt cx="2838401" cy="3995141"/>
              </a:xfrm>
            </p:grpSpPr>
            <p:sp>
              <p:nvSpPr>
                <p:cNvPr id="166" name="Subtitle 2">
                  <a:extLst>
                    <a:ext uri="{FF2B5EF4-FFF2-40B4-BE49-F238E27FC236}">
                      <a16:creationId xmlns:a16="http://schemas.microsoft.com/office/drawing/2014/main" id="{1998E752-214F-3B64-775F-10300625082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692530" y="2534042"/>
                  <a:ext cx="2335354" cy="698086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0" indent="0" algn="ctr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None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 algn="ctr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None/>
                    <a:defRPr sz="1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00000"/>
                    </a:lnSpc>
                  </a:pPr>
                  <a:r>
                    <a:rPr lang="en-US" sz="1800" b="1" dirty="0">
                      <a:solidFill>
                        <a:srgbClr val="FF0000"/>
                      </a:solidFill>
                    </a:rPr>
                    <a:t>Existing: </a:t>
                  </a:r>
                  <a:r>
                    <a:rPr lang="en-US" sz="1800" b="1" dirty="0"/>
                    <a:t>Optimization with Rigid Hierarchy</a:t>
                  </a:r>
                </a:p>
              </p:txBody>
            </p:sp>
            <p:sp>
              <p:nvSpPr>
                <p:cNvPr id="176" name="Rounded Rectangle 175">
                  <a:extLst>
                    <a:ext uri="{FF2B5EF4-FFF2-40B4-BE49-F238E27FC236}">
                      <a16:creationId xmlns:a16="http://schemas.microsoft.com/office/drawing/2014/main" id="{6D1A86EA-1750-E7D6-924A-11A3B93594DD}"/>
                    </a:ext>
                  </a:extLst>
                </p:cNvPr>
                <p:cNvSpPr/>
                <p:nvPr/>
              </p:nvSpPr>
              <p:spPr>
                <a:xfrm>
                  <a:off x="1416080" y="2534042"/>
                  <a:ext cx="2838401" cy="3995141"/>
                </a:xfrm>
                <a:prstGeom prst="roundRect">
                  <a:avLst>
                    <a:gd name="adj" fmla="val 7403"/>
                  </a:avLst>
                </a:prstGeom>
                <a:noFill/>
                <a:ln w="38100">
                  <a:solidFill>
                    <a:schemeClr val="accent1"/>
                  </a:solidFill>
                  <a:prstDash val="sys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9B4D404D-EE74-987F-5EB5-B0C00008D5D5}"/>
              </a:ext>
            </a:extLst>
          </p:cNvPr>
          <p:cNvSpPr/>
          <p:nvPr/>
        </p:nvSpPr>
        <p:spPr>
          <a:xfrm rot="5400000">
            <a:off x="2364589" y="3973937"/>
            <a:ext cx="914400" cy="914400"/>
          </a:xfrm>
          <a:prstGeom prst="round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>
            <a:extLst>
              <a:ext uri="{FF2B5EF4-FFF2-40B4-BE49-F238E27FC236}">
                <a16:creationId xmlns:a16="http://schemas.microsoft.com/office/drawing/2014/main" id="{DC74F751-9A51-C62F-4B93-2E1C849445F4}"/>
              </a:ext>
            </a:extLst>
          </p:cNvPr>
          <p:cNvSpPr/>
          <p:nvPr/>
        </p:nvSpPr>
        <p:spPr>
          <a:xfrm>
            <a:off x="4917643" y="3285547"/>
            <a:ext cx="1978620" cy="1993407"/>
          </a:xfrm>
          <a:custGeom>
            <a:avLst/>
            <a:gdLst>
              <a:gd name="connsiteX0" fmla="*/ 367378 w 1419343"/>
              <a:gd name="connsiteY0" fmla="*/ 422875 h 1394563"/>
              <a:gd name="connsiteX1" fmla="*/ 326918 w 1419343"/>
              <a:gd name="connsiteY1" fmla="*/ 519980 h 1394563"/>
              <a:gd name="connsiteX2" fmla="*/ 67973 w 1419343"/>
              <a:gd name="connsiteY2" fmla="*/ 528072 h 1394563"/>
              <a:gd name="connsiteX3" fmla="*/ 19421 w 1419343"/>
              <a:gd name="connsiteY3" fmla="*/ 859845 h 1394563"/>
              <a:gd name="connsiteX4" fmla="*/ 343102 w 1419343"/>
              <a:gd name="connsiteY4" fmla="*/ 916489 h 1394563"/>
              <a:gd name="connsiteX5" fmla="*/ 456391 w 1419343"/>
              <a:gd name="connsiteY5" fmla="*/ 1054054 h 1394563"/>
              <a:gd name="connsiteX6" fmla="*/ 569679 w 1419343"/>
              <a:gd name="connsiteY6" fmla="*/ 1086422 h 1394563"/>
              <a:gd name="connsiteX7" fmla="*/ 569679 w 1419343"/>
              <a:gd name="connsiteY7" fmla="*/ 1345367 h 1394563"/>
              <a:gd name="connsiteX8" fmla="*/ 885269 w 1419343"/>
              <a:gd name="connsiteY8" fmla="*/ 1369643 h 1394563"/>
              <a:gd name="connsiteX9" fmla="*/ 933821 w 1419343"/>
              <a:gd name="connsiteY9" fmla="*/ 1070238 h 1394563"/>
              <a:gd name="connsiteX10" fmla="*/ 1095662 w 1419343"/>
              <a:gd name="connsiteY10" fmla="*/ 956950 h 1394563"/>
              <a:gd name="connsiteX11" fmla="*/ 1128030 w 1419343"/>
              <a:gd name="connsiteY11" fmla="*/ 867937 h 1394563"/>
              <a:gd name="connsiteX12" fmla="*/ 1346515 w 1419343"/>
              <a:gd name="connsiteY12" fmla="*/ 859845 h 1394563"/>
              <a:gd name="connsiteX13" fmla="*/ 1419343 w 1419343"/>
              <a:gd name="connsiteY13" fmla="*/ 592808 h 1394563"/>
              <a:gd name="connsiteX14" fmla="*/ 1346515 w 1419343"/>
              <a:gd name="connsiteY14" fmla="*/ 503796 h 1394563"/>
              <a:gd name="connsiteX15" fmla="*/ 1087569 w 1419343"/>
              <a:gd name="connsiteY15" fmla="*/ 511888 h 1394563"/>
              <a:gd name="connsiteX16" fmla="*/ 1063293 w 1419343"/>
              <a:gd name="connsiteY16" fmla="*/ 358139 h 1394563"/>
              <a:gd name="connsiteX17" fmla="*/ 950005 w 1419343"/>
              <a:gd name="connsiteY17" fmla="*/ 341955 h 1394563"/>
              <a:gd name="connsiteX18" fmla="*/ 901453 w 1419343"/>
              <a:gd name="connsiteY18" fmla="*/ 50642 h 1394563"/>
              <a:gd name="connsiteX19" fmla="*/ 682968 w 1419343"/>
              <a:gd name="connsiteY19" fmla="*/ 2089 h 1394563"/>
              <a:gd name="connsiteX20" fmla="*/ 504943 w 1419343"/>
              <a:gd name="connsiteY20" fmla="*/ 74918 h 1394563"/>
              <a:gd name="connsiteX21" fmla="*/ 521127 w 1419343"/>
              <a:gd name="connsiteY21" fmla="*/ 301495 h 1394563"/>
              <a:gd name="connsiteX22" fmla="*/ 367378 w 1419343"/>
              <a:gd name="connsiteY22" fmla="*/ 422875 h 1394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419343" h="1394563">
                <a:moveTo>
                  <a:pt x="367378" y="422875"/>
                </a:moveTo>
                <a:cubicBezTo>
                  <a:pt x="335010" y="459289"/>
                  <a:pt x="376819" y="502447"/>
                  <a:pt x="326918" y="519980"/>
                </a:cubicBezTo>
                <a:cubicBezTo>
                  <a:pt x="277017" y="537513"/>
                  <a:pt x="119223" y="471428"/>
                  <a:pt x="67973" y="528072"/>
                </a:cubicBezTo>
                <a:cubicBezTo>
                  <a:pt x="16723" y="584716"/>
                  <a:pt x="-26434" y="795109"/>
                  <a:pt x="19421" y="859845"/>
                </a:cubicBezTo>
                <a:cubicBezTo>
                  <a:pt x="65276" y="924581"/>
                  <a:pt x="270274" y="884121"/>
                  <a:pt x="343102" y="916489"/>
                </a:cubicBezTo>
                <a:cubicBezTo>
                  <a:pt x="415930" y="948857"/>
                  <a:pt x="418628" y="1025732"/>
                  <a:pt x="456391" y="1054054"/>
                </a:cubicBezTo>
                <a:cubicBezTo>
                  <a:pt x="494154" y="1082376"/>
                  <a:pt x="550798" y="1037870"/>
                  <a:pt x="569679" y="1086422"/>
                </a:cubicBezTo>
                <a:cubicBezTo>
                  <a:pt x="588560" y="1134974"/>
                  <a:pt x="517081" y="1298164"/>
                  <a:pt x="569679" y="1345367"/>
                </a:cubicBezTo>
                <a:cubicBezTo>
                  <a:pt x="622277" y="1392570"/>
                  <a:pt x="824579" y="1415498"/>
                  <a:pt x="885269" y="1369643"/>
                </a:cubicBezTo>
                <a:cubicBezTo>
                  <a:pt x="945959" y="1323788"/>
                  <a:pt x="898756" y="1139020"/>
                  <a:pt x="933821" y="1070238"/>
                </a:cubicBezTo>
                <a:cubicBezTo>
                  <a:pt x="968886" y="1001456"/>
                  <a:pt x="1063294" y="990667"/>
                  <a:pt x="1095662" y="956950"/>
                </a:cubicBezTo>
                <a:cubicBezTo>
                  <a:pt x="1128030" y="923233"/>
                  <a:pt x="1086221" y="884121"/>
                  <a:pt x="1128030" y="867937"/>
                </a:cubicBezTo>
                <a:cubicBezTo>
                  <a:pt x="1169839" y="851753"/>
                  <a:pt x="1297963" y="905700"/>
                  <a:pt x="1346515" y="859845"/>
                </a:cubicBezTo>
                <a:cubicBezTo>
                  <a:pt x="1395067" y="813990"/>
                  <a:pt x="1419343" y="652149"/>
                  <a:pt x="1419343" y="592808"/>
                </a:cubicBezTo>
                <a:cubicBezTo>
                  <a:pt x="1419343" y="533467"/>
                  <a:pt x="1401811" y="517283"/>
                  <a:pt x="1346515" y="503796"/>
                </a:cubicBezTo>
                <a:cubicBezTo>
                  <a:pt x="1291219" y="490309"/>
                  <a:pt x="1134773" y="536164"/>
                  <a:pt x="1087569" y="511888"/>
                </a:cubicBezTo>
                <a:cubicBezTo>
                  <a:pt x="1040365" y="487612"/>
                  <a:pt x="1086220" y="386461"/>
                  <a:pt x="1063293" y="358139"/>
                </a:cubicBezTo>
                <a:cubicBezTo>
                  <a:pt x="1040366" y="329817"/>
                  <a:pt x="976978" y="393204"/>
                  <a:pt x="950005" y="341955"/>
                </a:cubicBezTo>
                <a:cubicBezTo>
                  <a:pt x="923032" y="290706"/>
                  <a:pt x="945959" y="107286"/>
                  <a:pt x="901453" y="50642"/>
                </a:cubicBezTo>
                <a:cubicBezTo>
                  <a:pt x="856947" y="-6002"/>
                  <a:pt x="749053" y="-1957"/>
                  <a:pt x="682968" y="2089"/>
                </a:cubicBezTo>
                <a:cubicBezTo>
                  <a:pt x="616883" y="6135"/>
                  <a:pt x="531916" y="25017"/>
                  <a:pt x="504943" y="74918"/>
                </a:cubicBezTo>
                <a:cubicBezTo>
                  <a:pt x="477970" y="124819"/>
                  <a:pt x="540009" y="244851"/>
                  <a:pt x="521127" y="301495"/>
                </a:cubicBezTo>
                <a:cubicBezTo>
                  <a:pt x="502246" y="358139"/>
                  <a:pt x="399746" y="386461"/>
                  <a:pt x="367378" y="422875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8AAF6B5-A19A-B5B0-2809-1368167E13C2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8</a:t>
            </a:fld>
            <a:endParaRPr lang="en-US" sz="1500" dirty="0"/>
          </a:p>
        </p:txBody>
      </p:sp>
      <p:pic>
        <p:nvPicPr>
          <p:cNvPr id="6" name="Picture 2" descr="C:\Users\et\Desktop\defense\check.png">
            <a:extLst>
              <a:ext uri="{FF2B5EF4-FFF2-40B4-BE49-F238E27FC236}">
                <a16:creationId xmlns:a16="http://schemas.microsoft.com/office/drawing/2014/main" id="{BB8E6766-07D0-721F-494E-BED78718F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571415" y="5296572"/>
            <a:ext cx="526631" cy="526631"/>
          </a:xfrm>
          <a:prstGeom prst="rect">
            <a:avLst/>
          </a:prstGeom>
          <a:noFill/>
        </p:spPr>
      </p:pic>
      <p:pic>
        <p:nvPicPr>
          <p:cNvPr id="7" name="Picture 16" descr="Image result for wrong logo">
            <a:extLst>
              <a:ext uri="{FF2B5EF4-FFF2-40B4-BE49-F238E27FC236}">
                <a16:creationId xmlns:a16="http://schemas.microsoft.com/office/drawing/2014/main" id="{D05ED327-6F26-F634-EF50-B77044010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695" y="5343161"/>
            <a:ext cx="567497" cy="55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09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6.25E-7 -0.0282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12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1.66667E-6 -0.02824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2" presetClass="exit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150" grpId="1" animBg="1"/>
      <p:bldP spid="150" grpId="2" animBg="1"/>
      <p:bldP spid="88" grpId="0" animBg="1"/>
      <p:bldP spid="9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2DA61-FF23-B323-29F5-D01B7953B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roup 179">
            <a:extLst>
              <a:ext uri="{FF2B5EF4-FFF2-40B4-BE49-F238E27FC236}">
                <a16:creationId xmlns:a16="http://schemas.microsoft.com/office/drawing/2014/main" id="{9D52E96A-D406-875C-1298-4170ED6DD19E}"/>
              </a:ext>
            </a:extLst>
          </p:cNvPr>
          <p:cNvGrpSpPr/>
          <p:nvPr/>
        </p:nvGrpSpPr>
        <p:grpSpPr>
          <a:xfrm>
            <a:off x="911578" y="2408324"/>
            <a:ext cx="3652516" cy="2583553"/>
            <a:chOff x="911578" y="2408324"/>
            <a:chExt cx="3652516" cy="2583553"/>
          </a:xfrm>
        </p:grpSpPr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BFFF0257-14B7-444D-4435-371319872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89" t="8250" r="2961" b="12656"/>
            <a:stretch>
              <a:fillRect/>
            </a:stretch>
          </p:blipFill>
          <p:spPr>
            <a:xfrm>
              <a:off x="1105908" y="2408324"/>
              <a:ext cx="3086291" cy="1920240"/>
            </a:xfrm>
            <a:prstGeom prst="rect">
              <a:avLst/>
            </a:prstGeom>
          </p:spPr>
        </p:pic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AE27E951-937D-7BAE-46BD-791FBDEB7E40}"/>
                </a:ext>
              </a:extLst>
            </p:cNvPr>
            <p:cNvSpPr/>
            <p:nvPr/>
          </p:nvSpPr>
          <p:spPr>
            <a:xfrm>
              <a:off x="911578" y="2547978"/>
              <a:ext cx="3652516" cy="2162676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Subtitle 2">
              <a:extLst>
                <a:ext uri="{FF2B5EF4-FFF2-40B4-BE49-F238E27FC236}">
                  <a16:creationId xmlns:a16="http://schemas.microsoft.com/office/drawing/2014/main" id="{2264562B-7FE2-B965-07F0-F344D775C995}"/>
                </a:ext>
              </a:extLst>
            </p:cNvPr>
            <p:cNvSpPr txBox="1">
              <a:spLocks/>
            </p:cNvSpPr>
            <p:nvPr/>
          </p:nvSpPr>
          <p:spPr>
            <a:xfrm>
              <a:off x="1711767" y="4310204"/>
              <a:ext cx="2400561" cy="68167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lnSpc>
                  <a:spcPct val="70000"/>
                </a:lnSpc>
              </a:pPr>
              <a:r>
                <a:rPr lang="en-US" sz="1800" dirty="0">
                  <a:solidFill>
                    <a:schemeClr val="tx1"/>
                  </a:solidFill>
                </a:rPr>
                <a:t>①Select target</a:t>
              </a:r>
            </a:p>
          </p:txBody>
        </p:sp>
      </p:grpSp>
      <p:sp>
        <p:nvSpPr>
          <p:cNvPr id="2" name="Rectangle 10">
            <a:extLst>
              <a:ext uri="{FF2B5EF4-FFF2-40B4-BE49-F238E27FC236}">
                <a16:creationId xmlns:a16="http://schemas.microsoft.com/office/drawing/2014/main" id="{A862C4CD-6D98-B5AB-FFD4-5335B77D1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21" y="62917"/>
            <a:ext cx="12071758" cy="654341"/>
          </a:xfrm>
          <a:prstGeom prst="rect">
            <a:avLst/>
          </a:prstGeom>
          <a:solidFill>
            <a:srgbClr val="003366"/>
          </a:solidFill>
          <a:ln w="1905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 dirty="0">
              <a:solidFill>
                <a:srgbClr val="213555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0807B33-6971-6AA4-3F6B-C7F3A45C6FD4}"/>
              </a:ext>
            </a:extLst>
          </p:cNvPr>
          <p:cNvSpPr txBox="1"/>
          <p:nvPr/>
        </p:nvSpPr>
        <p:spPr>
          <a:xfrm>
            <a:off x="304167" y="62917"/>
            <a:ext cx="11698052" cy="596680"/>
          </a:xfrm>
          <a:prstGeom prst="rect">
            <a:avLst/>
          </a:prstGeom>
          <a:noFill/>
        </p:spPr>
        <p:txBody>
          <a:bodyPr wrap="square" numCol="1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Details of </a:t>
            </a:r>
            <a:r>
              <a:rPr lang="en-US" altLang="zh-CN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InfiniBench</a:t>
            </a:r>
            <a:endParaRPr lang="en-US" altLang="zh-CN" sz="28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D2396525-EB18-CE7B-7924-C49F95A08F27}"/>
              </a:ext>
            </a:extLst>
          </p:cNvPr>
          <p:cNvGrpSpPr/>
          <p:nvPr/>
        </p:nvGrpSpPr>
        <p:grpSpPr>
          <a:xfrm>
            <a:off x="3158178" y="3224844"/>
            <a:ext cx="806511" cy="879355"/>
            <a:chOff x="3158178" y="3224844"/>
            <a:chExt cx="806511" cy="879355"/>
          </a:xfrm>
        </p:grpSpPr>
        <p:pic>
          <p:nvPicPr>
            <p:cNvPr id="85" name="Picture 8" descr="Camera - Free shapes icons">
              <a:extLst>
                <a:ext uri="{FF2B5EF4-FFF2-40B4-BE49-F238E27FC236}">
                  <a16:creationId xmlns:a16="http://schemas.microsoft.com/office/drawing/2014/main" id="{5675763E-9D47-D288-CC49-2EC4F299D0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3691" y="3224844"/>
              <a:ext cx="434666" cy="434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Subtitle 2">
              <a:extLst>
                <a:ext uri="{FF2B5EF4-FFF2-40B4-BE49-F238E27FC236}">
                  <a16:creationId xmlns:a16="http://schemas.microsoft.com/office/drawing/2014/main" id="{40A974C2-505C-2DA1-438D-9ED42BAF47C1}"/>
                </a:ext>
              </a:extLst>
            </p:cNvPr>
            <p:cNvSpPr txBox="1">
              <a:spLocks/>
            </p:cNvSpPr>
            <p:nvPr/>
          </p:nvSpPr>
          <p:spPr>
            <a:xfrm>
              <a:off x="3158178" y="3632388"/>
              <a:ext cx="806511" cy="471811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 fontScale="62500" lnSpcReduction="20000"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lnSpc>
                  <a:spcPct val="85000"/>
                </a:lnSpc>
              </a:pPr>
              <a:r>
                <a:rPr lang="en-US" sz="2400" dirty="0">
                  <a:solidFill>
                    <a:schemeClr val="tx1"/>
                  </a:solidFill>
                </a:rPr>
                <a:t>Current camera</a:t>
              </a: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4093434E-7793-F50E-E80F-C9DCEB015D5A}"/>
              </a:ext>
            </a:extLst>
          </p:cNvPr>
          <p:cNvGrpSpPr/>
          <p:nvPr/>
        </p:nvGrpSpPr>
        <p:grpSpPr>
          <a:xfrm>
            <a:off x="3103690" y="2604892"/>
            <a:ext cx="806511" cy="660807"/>
            <a:chOff x="3103690" y="2604892"/>
            <a:chExt cx="806511" cy="660807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81404CA1-244E-DEA1-6A3A-736691412758}"/>
                </a:ext>
              </a:extLst>
            </p:cNvPr>
            <p:cNvSpPr/>
            <p:nvPr/>
          </p:nvSpPr>
          <p:spPr>
            <a:xfrm>
              <a:off x="3415243" y="2604892"/>
              <a:ext cx="406609" cy="188995"/>
            </a:xfrm>
            <a:prstGeom prst="rect">
              <a:avLst/>
            </a:prstGeom>
            <a:pattFill prst="wdDnDiag">
              <a:fgClr>
                <a:srgbClr val="FF0000"/>
              </a:fgClr>
              <a:bgClr>
                <a:srgbClr val="FFA69B"/>
              </a:bgClr>
            </a:patt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Subtitle 2">
              <a:extLst>
                <a:ext uri="{FF2B5EF4-FFF2-40B4-BE49-F238E27FC236}">
                  <a16:creationId xmlns:a16="http://schemas.microsoft.com/office/drawing/2014/main" id="{BF16622A-DD5C-9AB4-7ACB-23EF9F1EC4AA}"/>
                </a:ext>
              </a:extLst>
            </p:cNvPr>
            <p:cNvSpPr txBox="1">
              <a:spLocks/>
            </p:cNvSpPr>
            <p:nvPr/>
          </p:nvSpPr>
          <p:spPr>
            <a:xfrm>
              <a:off x="3103690" y="2793888"/>
              <a:ext cx="806511" cy="471811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 fontScale="70000" lnSpcReduction="20000"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lnSpc>
                  <a:spcPct val="85000"/>
                </a:lnSpc>
              </a:pPr>
              <a:r>
                <a:rPr lang="en-US" sz="2400" dirty="0">
                  <a:solidFill>
                    <a:srgbClr val="C00000"/>
                  </a:solidFill>
                </a:rPr>
                <a:t>Target object</a:t>
              </a:r>
            </a:p>
          </p:txBody>
        </p:sp>
      </p:grpSp>
      <p:pic>
        <p:nvPicPr>
          <p:cNvPr id="94" name="Picture 10" descr="Viewpoint Icons - Free SVG &amp; PNG Viewpoint Images - Noun Project">
            <a:extLst>
              <a:ext uri="{FF2B5EF4-FFF2-40B4-BE49-F238E27FC236}">
                <a16:creationId xmlns:a16="http://schemas.microsoft.com/office/drawing/2014/main" id="{B0E8EE4B-4A97-2479-5C45-6F7D0609F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670163">
            <a:off x="5402771" y="2958850"/>
            <a:ext cx="802241" cy="80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0" descr="Viewpoint Icons - Free SVG &amp; PNG Viewpoint Images - Noun Project">
            <a:extLst>
              <a:ext uri="{FF2B5EF4-FFF2-40B4-BE49-F238E27FC236}">
                <a16:creationId xmlns:a16="http://schemas.microsoft.com/office/drawing/2014/main" id="{FAD8C6BD-979F-FE49-5392-6EFED2501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184558">
            <a:off x="6024201" y="2995600"/>
            <a:ext cx="802241" cy="80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10" descr="Viewpoint Icons - Free SVG &amp; PNG Viewpoint Images - Noun Project">
            <a:extLst>
              <a:ext uri="{FF2B5EF4-FFF2-40B4-BE49-F238E27FC236}">
                <a16:creationId xmlns:a16="http://schemas.microsoft.com/office/drawing/2014/main" id="{B005F5C5-3A4E-F5C2-51AD-717E6FECF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534800">
            <a:off x="5951716" y="2488086"/>
            <a:ext cx="802241" cy="80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6" name="Group 185">
            <a:extLst>
              <a:ext uri="{FF2B5EF4-FFF2-40B4-BE49-F238E27FC236}">
                <a16:creationId xmlns:a16="http://schemas.microsoft.com/office/drawing/2014/main" id="{9839F2DF-70AE-9FCE-02B4-8EB4CCDE941D}"/>
              </a:ext>
            </a:extLst>
          </p:cNvPr>
          <p:cNvGrpSpPr/>
          <p:nvPr/>
        </p:nvGrpSpPr>
        <p:grpSpPr>
          <a:xfrm>
            <a:off x="3605535" y="5635334"/>
            <a:ext cx="3348339" cy="629849"/>
            <a:chOff x="3605535" y="5635334"/>
            <a:chExt cx="3348339" cy="629849"/>
          </a:xfrm>
        </p:grpSpPr>
        <p:sp>
          <p:nvSpPr>
            <p:cNvPr id="100" name="Rounded Rectangle 99">
              <a:extLst>
                <a:ext uri="{FF2B5EF4-FFF2-40B4-BE49-F238E27FC236}">
                  <a16:creationId xmlns:a16="http://schemas.microsoft.com/office/drawing/2014/main" id="{27ED1DE9-9EA6-C0AF-DD0C-56D62A29D636}"/>
                </a:ext>
              </a:extLst>
            </p:cNvPr>
            <p:cNvSpPr/>
            <p:nvPr/>
          </p:nvSpPr>
          <p:spPr>
            <a:xfrm>
              <a:off x="3646458" y="5635334"/>
              <a:ext cx="3307416" cy="62984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Picture 101" descr="A colorful buildings in a room&#10;&#10;AI-generated content may be incorrect.">
              <a:extLst>
                <a:ext uri="{FF2B5EF4-FFF2-40B4-BE49-F238E27FC236}">
                  <a16:creationId xmlns:a16="http://schemas.microsoft.com/office/drawing/2014/main" id="{A09015B5-4EB3-3128-E69D-539FAE415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843472" y="5651845"/>
              <a:ext cx="930685" cy="523654"/>
            </a:xfrm>
            <a:prstGeom prst="rect">
              <a:avLst/>
            </a:prstGeom>
          </p:spPr>
        </p:pic>
        <p:sp>
          <p:nvSpPr>
            <p:cNvPr id="103" name="Subtitle 2">
              <a:extLst>
                <a:ext uri="{FF2B5EF4-FFF2-40B4-BE49-F238E27FC236}">
                  <a16:creationId xmlns:a16="http://schemas.microsoft.com/office/drawing/2014/main" id="{BD1CFE78-F621-252C-5249-B21CE1DC6772}"/>
                </a:ext>
              </a:extLst>
            </p:cNvPr>
            <p:cNvSpPr txBox="1">
              <a:spLocks/>
            </p:cNvSpPr>
            <p:nvPr/>
          </p:nvSpPr>
          <p:spPr>
            <a:xfrm>
              <a:off x="3605535" y="5681758"/>
              <a:ext cx="1433251" cy="546924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lnSpc>
                  <a:spcPct val="70000"/>
                </a:lnSpc>
              </a:pPr>
              <a:r>
                <a:rPr lang="en-US" sz="1800" dirty="0">
                  <a:solidFill>
                    <a:schemeClr val="tx1"/>
                  </a:solidFill>
                </a:rPr>
                <a:t>Occlusion Check</a:t>
              </a:r>
            </a:p>
          </p:txBody>
        </p:sp>
        <p:pic>
          <p:nvPicPr>
            <p:cNvPr id="104" name="Picture 103" descr="A group of rectangular objects with different shapes&#10;&#10;AI-generated content may be incorrect.">
              <a:extLst>
                <a:ext uri="{FF2B5EF4-FFF2-40B4-BE49-F238E27FC236}">
                  <a16:creationId xmlns:a16="http://schemas.microsoft.com/office/drawing/2014/main" id="{A98412ED-1799-B355-5267-FFD08FBC8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76857" y="5663312"/>
              <a:ext cx="836224" cy="469862"/>
            </a:xfrm>
            <a:prstGeom prst="rect">
              <a:avLst/>
            </a:prstGeom>
          </p:spPr>
        </p:pic>
      </p:grpSp>
      <p:pic>
        <p:nvPicPr>
          <p:cNvPr id="115" name="Picture 10" descr="Viewpoint Icons - Free SVG &amp; PNG Viewpoint Images - Noun Project">
            <a:extLst>
              <a:ext uri="{FF2B5EF4-FFF2-40B4-BE49-F238E27FC236}">
                <a16:creationId xmlns:a16="http://schemas.microsoft.com/office/drawing/2014/main" id="{5A76DBB8-DBC8-B9F2-9EB6-DCD2FA30E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670163">
            <a:off x="1195824" y="5116284"/>
            <a:ext cx="843522" cy="84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Arc 115">
            <a:extLst>
              <a:ext uri="{FF2B5EF4-FFF2-40B4-BE49-F238E27FC236}">
                <a16:creationId xmlns:a16="http://schemas.microsoft.com/office/drawing/2014/main" id="{2AE97808-7A7B-1545-C12E-6F468E46B1D5}"/>
              </a:ext>
            </a:extLst>
          </p:cNvPr>
          <p:cNvSpPr/>
          <p:nvPr/>
        </p:nvSpPr>
        <p:spPr>
          <a:xfrm>
            <a:off x="1054233" y="5811110"/>
            <a:ext cx="733647" cy="733647"/>
          </a:xfrm>
          <a:prstGeom prst="arc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D7F44EC8-9985-2F12-69CC-83D30EC61358}"/>
              </a:ext>
            </a:extLst>
          </p:cNvPr>
          <p:cNvGrpSpPr/>
          <p:nvPr/>
        </p:nvGrpSpPr>
        <p:grpSpPr>
          <a:xfrm>
            <a:off x="4334311" y="2546096"/>
            <a:ext cx="3439978" cy="2324741"/>
            <a:chOff x="4315329" y="2605756"/>
            <a:chExt cx="3439978" cy="2324741"/>
          </a:xfrm>
        </p:grpSpPr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215093A1-3063-4CD4-FEB3-7A1597BD8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46818" y="2867470"/>
              <a:ext cx="1486800" cy="1607185"/>
            </a:xfrm>
            <a:prstGeom prst="rect">
              <a:avLst/>
            </a:prstGeom>
          </p:spPr>
        </p:pic>
        <p:pic>
          <p:nvPicPr>
            <p:cNvPr id="92" name="Picture 8" descr="Camera - Free shapes icons">
              <a:extLst>
                <a:ext uri="{FF2B5EF4-FFF2-40B4-BE49-F238E27FC236}">
                  <a16:creationId xmlns:a16="http://schemas.microsoft.com/office/drawing/2014/main" id="{410D6B91-1839-58BD-4900-2934504124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7139" y="3925973"/>
              <a:ext cx="320892" cy="320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1D207E9-9272-A019-8A54-8B44FC422917}"/>
                </a:ext>
              </a:extLst>
            </p:cNvPr>
            <p:cNvSpPr/>
            <p:nvPr/>
          </p:nvSpPr>
          <p:spPr>
            <a:xfrm>
              <a:off x="5977046" y="3084179"/>
              <a:ext cx="448275" cy="208361"/>
            </a:xfrm>
            <a:prstGeom prst="rect">
              <a:avLst/>
            </a:prstGeom>
            <a:pattFill prst="wdDnDiag">
              <a:fgClr>
                <a:srgbClr val="FF0000"/>
              </a:fgClr>
              <a:bgClr>
                <a:srgbClr val="FFA69B"/>
              </a:bgClr>
            </a:patt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A918765B-D555-3DC0-A0F1-8D276488C5F1}"/>
                </a:ext>
              </a:extLst>
            </p:cNvPr>
            <p:cNvSpPr/>
            <p:nvPr/>
          </p:nvSpPr>
          <p:spPr>
            <a:xfrm>
              <a:off x="4932787" y="2605756"/>
              <a:ext cx="2172515" cy="199896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ight Arrow 119">
              <a:extLst>
                <a:ext uri="{FF2B5EF4-FFF2-40B4-BE49-F238E27FC236}">
                  <a16:creationId xmlns:a16="http://schemas.microsoft.com/office/drawing/2014/main" id="{5276157D-FDBC-576E-A18B-69D5BB775C50}"/>
                </a:ext>
              </a:extLst>
            </p:cNvPr>
            <p:cNvSpPr/>
            <p:nvPr/>
          </p:nvSpPr>
          <p:spPr>
            <a:xfrm>
              <a:off x="4561377" y="3369268"/>
              <a:ext cx="336042" cy="36467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Subtitle 2">
              <a:extLst>
                <a:ext uri="{FF2B5EF4-FFF2-40B4-BE49-F238E27FC236}">
                  <a16:creationId xmlns:a16="http://schemas.microsoft.com/office/drawing/2014/main" id="{0A23058E-1706-315A-072F-0341BA3BDFDC}"/>
                </a:ext>
              </a:extLst>
            </p:cNvPr>
            <p:cNvSpPr txBox="1">
              <a:spLocks/>
            </p:cNvSpPr>
            <p:nvPr/>
          </p:nvSpPr>
          <p:spPr>
            <a:xfrm>
              <a:off x="4315329" y="4248824"/>
              <a:ext cx="3439978" cy="68167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lnSpc>
                  <a:spcPct val="70000"/>
                </a:lnSpc>
              </a:pPr>
              <a:r>
                <a:rPr lang="en-US" sz="1800" dirty="0">
                  <a:solidFill>
                    <a:schemeClr val="tx1"/>
                  </a:solidFill>
                </a:rPr>
                <a:t>②Sample Viewpoints</a:t>
              </a: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2CAE1C7B-5832-E134-30CC-9556BA9B0551}"/>
              </a:ext>
            </a:extLst>
          </p:cNvPr>
          <p:cNvGrpSpPr/>
          <p:nvPr/>
        </p:nvGrpSpPr>
        <p:grpSpPr>
          <a:xfrm>
            <a:off x="3405159" y="4619501"/>
            <a:ext cx="3659532" cy="2375713"/>
            <a:chOff x="3405159" y="4619501"/>
            <a:chExt cx="3659532" cy="2375713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6EF7EB7D-28F0-22F2-387D-47AC20EA309F}"/>
                </a:ext>
              </a:extLst>
            </p:cNvPr>
            <p:cNvSpPr/>
            <p:nvPr/>
          </p:nvSpPr>
          <p:spPr>
            <a:xfrm>
              <a:off x="3563979" y="4969778"/>
              <a:ext cx="3500712" cy="1663285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ight Arrow 120">
              <a:extLst>
                <a:ext uri="{FF2B5EF4-FFF2-40B4-BE49-F238E27FC236}">
                  <a16:creationId xmlns:a16="http://schemas.microsoft.com/office/drawing/2014/main" id="{DE4972A3-054F-4314-2E9F-4A41C6F2B871}"/>
                </a:ext>
              </a:extLst>
            </p:cNvPr>
            <p:cNvSpPr/>
            <p:nvPr/>
          </p:nvSpPr>
          <p:spPr>
            <a:xfrm rot="5400000">
              <a:off x="5646928" y="4605185"/>
              <a:ext cx="336042" cy="36467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Subtitle 2">
              <a:extLst>
                <a:ext uri="{FF2B5EF4-FFF2-40B4-BE49-F238E27FC236}">
                  <a16:creationId xmlns:a16="http://schemas.microsoft.com/office/drawing/2014/main" id="{F5FECE5B-A9E0-F474-0A7B-29B6B0568BC4}"/>
                </a:ext>
              </a:extLst>
            </p:cNvPr>
            <p:cNvSpPr txBox="1">
              <a:spLocks/>
            </p:cNvSpPr>
            <p:nvPr/>
          </p:nvSpPr>
          <p:spPr>
            <a:xfrm>
              <a:off x="3405159" y="6313541"/>
              <a:ext cx="3571119" cy="68167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lnSpc>
                  <a:spcPct val="70000"/>
                </a:lnSpc>
              </a:pPr>
              <a:r>
                <a:rPr lang="en-US" sz="1800" dirty="0">
                  <a:solidFill>
                    <a:schemeClr val="tx1"/>
                  </a:solidFill>
                </a:rPr>
                <a:t>③ Viewpoint selection</a:t>
              </a: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E77E49E8-4BB3-22FB-CA32-5D5215C3AD80}"/>
              </a:ext>
            </a:extLst>
          </p:cNvPr>
          <p:cNvGrpSpPr/>
          <p:nvPr/>
        </p:nvGrpSpPr>
        <p:grpSpPr>
          <a:xfrm>
            <a:off x="490216" y="4935993"/>
            <a:ext cx="3035456" cy="2075931"/>
            <a:chOff x="465257" y="5020201"/>
            <a:chExt cx="3035456" cy="2075931"/>
          </a:xfrm>
        </p:grpSpPr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525A00BA-3293-6E25-77AD-6F67D139A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36993" y="5020201"/>
              <a:ext cx="1563306" cy="1689888"/>
            </a:xfrm>
            <a:prstGeom prst="rect">
              <a:avLst/>
            </a:prstGeom>
          </p:spPr>
        </p:pic>
        <p:pic>
          <p:nvPicPr>
            <p:cNvPr id="113" name="Picture 8" descr="Camera - Free shapes icons">
              <a:extLst>
                <a:ext uri="{FF2B5EF4-FFF2-40B4-BE49-F238E27FC236}">
                  <a16:creationId xmlns:a16="http://schemas.microsoft.com/office/drawing/2014/main" id="{3DFD2DDA-22C9-5570-4941-1715B790CF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5117" y="6133172"/>
              <a:ext cx="337404" cy="337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61BE1644-AA9E-8010-BACD-E067C087F00F}"/>
                </a:ext>
              </a:extLst>
            </p:cNvPr>
            <p:cNvSpPr/>
            <p:nvPr/>
          </p:nvSpPr>
          <p:spPr>
            <a:xfrm>
              <a:off x="1799651" y="5248062"/>
              <a:ext cx="471341" cy="219083"/>
            </a:xfrm>
            <a:prstGeom prst="rect">
              <a:avLst/>
            </a:prstGeom>
            <a:pattFill prst="wdDnDiag">
              <a:fgClr>
                <a:srgbClr val="FF0000"/>
              </a:fgClr>
              <a:bgClr>
                <a:srgbClr val="FFA69B"/>
              </a:bgClr>
            </a:patt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12670D6B-A645-AE30-9189-E14996C1CB39}"/>
                </a:ext>
              </a:extLst>
            </p:cNvPr>
            <p:cNvSpPr/>
            <p:nvPr/>
          </p:nvSpPr>
          <p:spPr>
            <a:xfrm>
              <a:off x="901793" y="5115086"/>
              <a:ext cx="1926033" cy="1576342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ight Arrow 121">
              <a:extLst>
                <a:ext uri="{FF2B5EF4-FFF2-40B4-BE49-F238E27FC236}">
                  <a16:creationId xmlns:a16="http://schemas.microsoft.com/office/drawing/2014/main" id="{44FC589F-8C5D-CDC1-740B-CD3256F2E38B}"/>
                </a:ext>
              </a:extLst>
            </p:cNvPr>
            <p:cNvSpPr/>
            <p:nvPr/>
          </p:nvSpPr>
          <p:spPr>
            <a:xfrm rot="10800000">
              <a:off x="2889223" y="5729561"/>
              <a:ext cx="611490" cy="36467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Subtitle 2">
              <a:extLst>
                <a:ext uri="{FF2B5EF4-FFF2-40B4-BE49-F238E27FC236}">
                  <a16:creationId xmlns:a16="http://schemas.microsoft.com/office/drawing/2014/main" id="{E1EDBFCA-6061-F52E-D12C-DA6B8CAF4E0B}"/>
                </a:ext>
              </a:extLst>
            </p:cNvPr>
            <p:cNvSpPr txBox="1">
              <a:spLocks/>
            </p:cNvSpPr>
            <p:nvPr/>
          </p:nvSpPr>
          <p:spPr>
            <a:xfrm>
              <a:off x="465257" y="6414459"/>
              <a:ext cx="2681549" cy="68167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lnSpc>
                  <a:spcPct val="70000"/>
                </a:lnSpc>
              </a:pPr>
              <a:r>
                <a:rPr lang="en-US" sz="1800" dirty="0">
                  <a:solidFill>
                    <a:schemeClr val="tx1"/>
                  </a:solidFill>
                </a:rPr>
                <a:t>④ Path planning</a:t>
              </a: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690E9D4-E8C2-A750-D7A2-8AEC7DC68F3B}"/>
              </a:ext>
            </a:extLst>
          </p:cNvPr>
          <p:cNvGrpSpPr/>
          <p:nvPr/>
        </p:nvGrpSpPr>
        <p:grpSpPr>
          <a:xfrm>
            <a:off x="1610028" y="4651581"/>
            <a:ext cx="2149660" cy="754009"/>
            <a:chOff x="1610028" y="4651581"/>
            <a:chExt cx="2149660" cy="754009"/>
          </a:xfrm>
        </p:grpSpPr>
        <p:sp>
          <p:nvSpPr>
            <p:cNvPr id="123" name="Right Arrow 122">
              <a:extLst>
                <a:ext uri="{FF2B5EF4-FFF2-40B4-BE49-F238E27FC236}">
                  <a16:creationId xmlns:a16="http://schemas.microsoft.com/office/drawing/2014/main" id="{C98340FE-5C23-B326-6E90-E1D6FF40E1ED}"/>
                </a:ext>
              </a:extLst>
            </p:cNvPr>
            <p:cNvSpPr/>
            <p:nvPr/>
          </p:nvSpPr>
          <p:spPr>
            <a:xfrm rot="16200000">
              <a:off x="1761451" y="4637265"/>
              <a:ext cx="336042" cy="36467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Subtitle 2">
              <a:extLst>
                <a:ext uri="{FF2B5EF4-FFF2-40B4-BE49-F238E27FC236}">
                  <a16:creationId xmlns:a16="http://schemas.microsoft.com/office/drawing/2014/main" id="{FCF9E23B-405C-DC81-960B-5927AA741FE0}"/>
                </a:ext>
              </a:extLst>
            </p:cNvPr>
            <p:cNvSpPr txBox="1">
              <a:spLocks/>
            </p:cNvSpPr>
            <p:nvPr/>
          </p:nvSpPr>
          <p:spPr>
            <a:xfrm>
              <a:off x="1610028" y="4723917"/>
              <a:ext cx="2149660" cy="68167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lnSpc>
                  <a:spcPct val="70000"/>
                </a:lnSpc>
              </a:pPr>
              <a:r>
                <a:rPr lang="en-US" sz="1800" dirty="0">
                  <a:solidFill>
                    <a:schemeClr val="tx1"/>
                  </a:solidFill>
                </a:rPr>
                <a:t>⑤ Iteration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9AAC46E-A597-7FBD-6EDC-31D07645DFCF}"/>
              </a:ext>
            </a:extLst>
          </p:cNvPr>
          <p:cNvGrpSpPr>
            <a:grpSpLocks noChangeAspect="1"/>
          </p:cNvGrpSpPr>
          <p:nvPr/>
        </p:nvGrpSpPr>
        <p:grpSpPr>
          <a:xfrm>
            <a:off x="7665429" y="2938432"/>
            <a:ext cx="4089228" cy="3213969"/>
            <a:chOff x="1462030" y="278577"/>
            <a:chExt cx="7120237" cy="5596220"/>
          </a:xfrm>
        </p:grpSpPr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8B0EEE4C-0EFB-DE44-3588-980ABF690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62030" y="935647"/>
              <a:ext cx="6192114" cy="3801005"/>
            </a:xfrm>
            <a:prstGeom prst="rect">
              <a:avLst/>
            </a:prstGeom>
          </p:spPr>
        </p:pic>
        <p:sp>
          <p:nvSpPr>
            <p:cNvPr id="131" name="Isosceles Triangle 5">
              <a:extLst>
                <a:ext uri="{FF2B5EF4-FFF2-40B4-BE49-F238E27FC236}">
                  <a16:creationId xmlns:a16="http://schemas.microsoft.com/office/drawing/2014/main" id="{40DB6075-9F03-24FC-8BCF-4DF44215B68B}"/>
                </a:ext>
              </a:extLst>
            </p:cNvPr>
            <p:cNvSpPr/>
            <p:nvPr/>
          </p:nvSpPr>
          <p:spPr>
            <a:xfrm rot="10800000">
              <a:off x="2106435" y="3071374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Isosceles Triangle 6">
              <a:extLst>
                <a:ext uri="{FF2B5EF4-FFF2-40B4-BE49-F238E27FC236}">
                  <a16:creationId xmlns:a16="http://schemas.microsoft.com/office/drawing/2014/main" id="{BC65D1CB-5C94-C6E9-FAB3-B554F531A3E0}"/>
                </a:ext>
              </a:extLst>
            </p:cNvPr>
            <p:cNvSpPr/>
            <p:nvPr/>
          </p:nvSpPr>
          <p:spPr>
            <a:xfrm>
              <a:off x="2782295" y="2584354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Isosceles Triangle 7">
              <a:extLst>
                <a:ext uri="{FF2B5EF4-FFF2-40B4-BE49-F238E27FC236}">
                  <a16:creationId xmlns:a16="http://schemas.microsoft.com/office/drawing/2014/main" id="{9A171579-E6AE-5CB9-9C42-F228C05BADB1}"/>
                </a:ext>
              </a:extLst>
            </p:cNvPr>
            <p:cNvSpPr/>
            <p:nvPr/>
          </p:nvSpPr>
          <p:spPr>
            <a:xfrm rot="13401936">
              <a:off x="3385270" y="2037982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Isosceles Triangle 8">
              <a:extLst>
                <a:ext uri="{FF2B5EF4-FFF2-40B4-BE49-F238E27FC236}">
                  <a16:creationId xmlns:a16="http://schemas.microsoft.com/office/drawing/2014/main" id="{4178B6A5-442D-40B5-AC6C-9F21245687A0}"/>
                </a:ext>
              </a:extLst>
            </p:cNvPr>
            <p:cNvSpPr/>
            <p:nvPr/>
          </p:nvSpPr>
          <p:spPr>
            <a:xfrm rot="17917486">
              <a:off x="3334418" y="2663868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9">
              <a:extLst>
                <a:ext uri="{FF2B5EF4-FFF2-40B4-BE49-F238E27FC236}">
                  <a16:creationId xmlns:a16="http://schemas.microsoft.com/office/drawing/2014/main" id="{E4466EE1-9E64-80AD-77A8-D7B323FEAB5B}"/>
                </a:ext>
              </a:extLst>
            </p:cNvPr>
            <p:cNvSpPr/>
            <p:nvPr/>
          </p:nvSpPr>
          <p:spPr>
            <a:xfrm rot="2544826">
              <a:off x="5181576" y="1865364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Isosceles Triangle 11">
              <a:extLst>
                <a:ext uri="{FF2B5EF4-FFF2-40B4-BE49-F238E27FC236}">
                  <a16:creationId xmlns:a16="http://schemas.microsoft.com/office/drawing/2014/main" id="{3C4C454D-C9BB-2C1C-2513-9BB0DD61E8F0}"/>
                </a:ext>
              </a:extLst>
            </p:cNvPr>
            <p:cNvSpPr/>
            <p:nvPr/>
          </p:nvSpPr>
          <p:spPr>
            <a:xfrm rot="7923326">
              <a:off x="5613960" y="1803311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Isosceles Triangle 12">
              <a:extLst>
                <a:ext uri="{FF2B5EF4-FFF2-40B4-BE49-F238E27FC236}">
                  <a16:creationId xmlns:a16="http://schemas.microsoft.com/office/drawing/2014/main" id="{43E1ACF2-1F35-3910-6684-FECACA99586C}"/>
                </a:ext>
              </a:extLst>
            </p:cNvPr>
            <p:cNvSpPr/>
            <p:nvPr/>
          </p:nvSpPr>
          <p:spPr>
            <a:xfrm rot="12482487">
              <a:off x="6038206" y="1680698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Isosceles Triangle 13">
              <a:extLst>
                <a:ext uri="{FF2B5EF4-FFF2-40B4-BE49-F238E27FC236}">
                  <a16:creationId xmlns:a16="http://schemas.microsoft.com/office/drawing/2014/main" id="{E639CFFE-7F7E-1FCD-F59C-2D0BC909F4BD}"/>
                </a:ext>
              </a:extLst>
            </p:cNvPr>
            <p:cNvSpPr/>
            <p:nvPr/>
          </p:nvSpPr>
          <p:spPr>
            <a:xfrm rot="16926965">
              <a:off x="5953000" y="1918441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14">
              <a:extLst>
                <a:ext uri="{FF2B5EF4-FFF2-40B4-BE49-F238E27FC236}">
                  <a16:creationId xmlns:a16="http://schemas.microsoft.com/office/drawing/2014/main" id="{DE8BE6CC-5509-0CEC-1A47-7152BC0532AC}"/>
                </a:ext>
              </a:extLst>
            </p:cNvPr>
            <p:cNvSpPr/>
            <p:nvPr/>
          </p:nvSpPr>
          <p:spPr>
            <a:xfrm rot="6320827">
              <a:off x="5888623" y="3043029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140" name="Isosceles Triangle 15">
              <a:extLst>
                <a:ext uri="{FF2B5EF4-FFF2-40B4-BE49-F238E27FC236}">
                  <a16:creationId xmlns:a16="http://schemas.microsoft.com/office/drawing/2014/main" id="{24106888-B190-2FEE-CE65-6D1EE489A21A}"/>
                </a:ext>
              </a:extLst>
            </p:cNvPr>
            <p:cNvSpPr/>
            <p:nvPr/>
          </p:nvSpPr>
          <p:spPr>
            <a:xfrm rot="19769230">
              <a:off x="6192369" y="3487682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Isosceles Triangle 16">
              <a:extLst>
                <a:ext uri="{FF2B5EF4-FFF2-40B4-BE49-F238E27FC236}">
                  <a16:creationId xmlns:a16="http://schemas.microsoft.com/office/drawing/2014/main" id="{BDBFB846-C68D-481C-F7A4-85BF80A91922}"/>
                </a:ext>
              </a:extLst>
            </p:cNvPr>
            <p:cNvSpPr/>
            <p:nvPr/>
          </p:nvSpPr>
          <p:spPr>
            <a:xfrm rot="3328228">
              <a:off x="5367426" y="3673213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Isosceles Triangle 17">
              <a:extLst>
                <a:ext uri="{FF2B5EF4-FFF2-40B4-BE49-F238E27FC236}">
                  <a16:creationId xmlns:a16="http://schemas.microsoft.com/office/drawing/2014/main" id="{70419B88-0364-B413-FBE1-86B2C2A1EBA9}"/>
                </a:ext>
              </a:extLst>
            </p:cNvPr>
            <p:cNvSpPr/>
            <p:nvPr/>
          </p:nvSpPr>
          <p:spPr>
            <a:xfrm rot="6090323">
              <a:off x="4167851" y="3800696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Freeform: Shape 18">
              <a:extLst>
                <a:ext uri="{FF2B5EF4-FFF2-40B4-BE49-F238E27FC236}">
                  <a16:creationId xmlns:a16="http://schemas.microsoft.com/office/drawing/2014/main" id="{12A24B91-C312-3461-9DB5-99FF84869E96}"/>
                </a:ext>
              </a:extLst>
            </p:cNvPr>
            <p:cNvSpPr/>
            <p:nvPr/>
          </p:nvSpPr>
          <p:spPr>
            <a:xfrm>
              <a:off x="2431116" y="1897669"/>
              <a:ext cx="4043875" cy="2101359"/>
            </a:xfrm>
            <a:custGeom>
              <a:avLst/>
              <a:gdLst>
                <a:gd name="connsiteX0" fmla="*/ 0 w 4043875"/>
                <a:gd name="connsiteY0" fmla="*/ 1505011 h 2101359"/>
                <a:gd name="connsiteX1" fmla="*/ 682487 w 4043875"/>
                <a:gd name="connsiteY1" fmla="*/ 696629 h 2101359"/>
                <a:gd name="connsiteX2" fmla="*/ 1099930 w 4043875"/>
                <a:gd name="connsiteY2" fmla="*/ 849029 h 2101359"/>
                <a:gd name="connsiteX3" fmla="*/ 1179443 w 4043875"/>
                <a:gd name="connsiteY3" fmla="*/ 451463 h 2101359"/>
                <a:gd name="connsiteX4" fmla="*/ 3180522 w 4043875"/>
                <a:gd name="connsiteY4" fmla="*/ 7516 h 2101359"/>
                <a:gd name="connsiteX5" fmla="*/ 2915478 w 4043875"/>
                <a:gd name="connsiteY5" fmla="*/ 173168 h 2101359"/>
                <a:gd name="connsiteX6" fmla="*/ 3604591 w 4043875"/>
                <a:gd name="connsiteY6" fmla="*/ 186420 h 2101359"/>
                <a:gd name="connsiteX7" fmla="*/ 3882887 w 4043875"/>
                <a:gd name="connsiteY7" fmla="*/ 93655 h 2101359"/>
                <a:gd name="connsiteX8" fmla="*/ 3684104 w 4043875"/>
                <a:gd name="connsiteY8" fmla="*/ 126785 h 2101359"/>
                <a:gd name="connsiteX9" fmla="*/ 3962400 w 4043875"/>
                <a:gd name="connsiteY9" fmla="*/ 1365863 h 2101359"/>
                <a:gd name="connsiteX10" fmla="*/ 4002156 w 4043875"/>
                <a:gd name="connsiteY10" fmla="*/ 1611029 h 2101359"/>
                <a:gd name="connsiteX11" fmla="*/ 3419061 w 4043875"/>
                <a:gd name="connsiteY11" fmla="*/ 1842942 h 2101359"/>
                <a:gd name="connsiteX12" fmla="*/ 2246243 w 4043875"/>
                <a:gd name="connsiteY12" fmla="*/ 2101359 h 2101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43875" h="2101359">
                  <a:moveTo>
                    <a:pt x="0" y="1505011"/>
                  </a:moveTo>
                  <a:cubicBezTo>
                    <a:pt x="249583" y="1155485"/>
                    <a:pt x="499166" y="805959"/>
                    <a:pt x="682487" y="696629"/>
                  </a:cubicBezTo>
                  <a:cubicBezTo>
                    <a:pt x="865808" y="587299"/>
                    <a:pt x="1017104" y="889890"/>
                    <a:pt x="1099930" y="849029"/>
                  </a:cubicBezTo>
                  <a:cubicBezTo>
                    <a:pt x="1182756" y="808168"/>
                    <a:pt x="832678" y="591715"/>
                    <a:pt x="1179443" y="451463"/>
                  </a:cubicBezTo>
                  <a:cubicBezTo>
                    <a:pt x="1526208" y="311211"/>
                    <a:pt x="2891183" y="53898"/>
                    <a:pt x="3180522" y="7516"/>
                  </a:cubicBezTo>
                  <a:cubicBezTo>
                    <a:pt x="3469861" y="-38866"/>
                    <a:pt x="2844800" y="143351"/>
                    <a:pt x="2915478" y="173168"/>
                  </a:cubicBezTo>
                  <a:cubicBezTo>
                    <a:pt x="2986156" y="202985"/>
                    <a:pt x="3443356" y="199672"/>
                    <a:pt x="3604591" y="186420"/>
                  </a:cubicBezTo>
                  <a:cubicBezTo>
                    <a:pt x="3765826" y="173168"/>
                    <a:pt x="3869635" y="103594"/>
                    <a:pt x="3882887" y="93655"/>
                  </a:cubicBezTo>
                  <a:cubicBezTo>
                    <a:pt x="3896139" y="83716"/>
                    <a:pt x="3670852" y="-85250"/>
                    <a:pt x="3684104" y="126785"/>
                  </a:cubicBezTo>
                  <a:cubicBezTo>
                    <a:pt x="3697356" y="338820"/>
                    <a:pt x="3909391" y="1118489"/>
                    <a:pt x="3962400" y="1365863"/>
                  </a:cubicBezTo>
                  <a:cubicBezTo>
                    <a:pt x="4015409" y="1613237"/>
                    <a:pt x="4092712" y="1531516"/>
                    <a:pt x="4002156" y="1611029"/>
                  </a:cubicBezTo>
                  <a:cubicBezTo>
                    <a:pt x="3911600" y="1690542"/>
                    <a:pt x="3711713" y="1761220"/>
                    <a:pt x="3419061" y="1842942"/>
                  </a:cubicBezTo>
                  <a:cubicBezTo>
                    <a:pt x="3126409" y="1924664"/>
                    <a:pt x="2429565" y="2060498"/>
                    <a:pt x="2246243" y="2101359"/>
                  </a:cubicBezTo>
                </a:path>
              </a:pathLst>
            </a:custGeom>
            <a:noFill/>
            <a:ln w="38100"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Speech Bubble: Rectangle with Corners Rounded 32">
              <a:extLst>
                <a:ext uri="{FF2B5EF4-FFF2-40B4-BE49-F238E27FC236}">
                  <a16:creationId xmlns:a16="http://schemas.microsoft.com/office/drawing/2014/main" id="{60FF7FBC-C56D-BDEA-D83E-9F726ACD53F1}"/>
                </a:ext>
              </a:extLst>
            </p:cNvPr>
            <p:cNvSpPr/>
            <p:nvPr/>
          </p:nvSpPr>
          <p:spPr>
            <a:xfrm>
              <a:off x="6799670" y="2117219"/>
              <a:ext cx="1782597" cy="1098091"/>
            </a:xfrm>
            <a:prstGeom prst="wedgeRoundRectCallout">
              <a:avLst>
                <a:gd name="adj1" fmla="val -71757"/>
                <a:gd name="adj2" fmla="val 52242"/>
                <a:gd name="adj3" fmla="val 16667"/>
              </a:avLst>
            </a:prstGeom>
            <a:solidFill>
              <a:schemeClr val="bg2"/>
            </a:solidFill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C2D8B61F-6737-4165-FFF4-A5AD947FC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9094" y="2210260"/>
              <a:ext cx="1625600" cy="914400"/>
            </a:xfrm>
            <a:prstGeom prst="rect">
              <a:avLst/>
            </a:prstGeom>
          </p:spPr>
        </p:pic>
        <p:sp>
          <p:nvSpPr>
            <p:cNvPr id="146" name="Speech Bubble: Rectangle with Corners Rounded 33">
              <a:extLst>
                <a:ext uri="{FF2B5EF4-FFF2-40B4-BE49-F238E27FC236}">
                  <a16:creationId xmlns:a16="http://schemas.microsoft.com/office/drawing/2014/main" id="{AF111C31-5D35-78D7-D1C0-1942EA655994}"/>
                </a:ext>
              </a:extLst>
            </p:cNvPr>
            <p:cNvSpPr/>
            <p:nvPr/>
          </p:nvSpPr>
          <p:spPr>
            <a:xfrm>
              <a:off x="1640853" y="3947685"/>
              <a:ext cx="1782596" cy="1098090"/>
            </a:xfrm>
            <a:prstGeom prst="wedgeRoundRectCallout">
              <a:avLst>
                <a:gd name="adj1" fmla="val 34777"/>
                <a:gd name="adj2" fmla="val -139268"/>
                <a:gd name="adj3" fmla="val 16667"/>
              </a:avLst>
            </a:prstGeom>
            <a:solidFill>
              <a:schemeClr val="bg2"/>
            </a:solidFill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Speech Bubble: Rectangle with Corners Rounded 36">
              <a:extLst>
                <a:ext uri="{FF2B5EF4-FFF2-40B4-BE49-F238E27FC236}">
                  <a16:creationId xmlns:a16="http://schemas.microsoft.com/office/drawing/2014/main" id="{5D3C78EC-9076-51BF-2C78-9CDEE4A0B08A}"/>
                </a:ext>
              </a:extLst>
            </p:cNvPr>
            <p:cNvSpPr/>
            <p:nvPr/>
          </p:nvSpPr>
          <p:spPr>
            <a:xfrm>
              <a:off x="5660054" y="4776707"/>
              <a:ext cx="1782598" cy="1098090"/>
            </a:xfrm>
            <a:prstGeom prst="wedgeRoundRectCallout">
              <a:avLst>
                <a:gd name="adj1" fmla="val -850"/>
                <a:gd name="adj2" fmla="val -124769"/>
                <a:gd name="adj3" fmla="val 16667"/>
              </a:avLst>
            </a:prstGeom>
            <a:solidFill>
              <a:schemeClr val="bg2"/>
            </a:solidFill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Speech Bubble: Rectangle with Corners Rounded 34">
              <a:extLst>
                <a:ext uri="{FF2B5EF4-FFF2-40B4-BE49-F238E27FC236}">
                  <a16:creationId xmlns:a16="http://schemas.microsoft.com/office/drawing/2014/main" id="{FF1FCB44-72BD-7989-2385-06C219929393}"/>
                </a:ext>
              </a:extLst>
            </p:cNvPr>
            <p:cNvSpPr/>
            <p:nvPr/>
          </p:nvSpPr>
          <p:spPr>
            <a:xfrm>
              <a:off x="1701218" y="786934"/>
              <a:ext cx="1782597" cy="1098091"/>
            </a:xfrm>
            <a:prstGeom prst="wedgeRoundRectCallout">
              <a:avLst>
                <a:gd name="adj1" fmla="val 53509"/>
                <a:gd name="adj2" fmla="val 85430"/>
                <a:gd name="adj3" fmla="val 16667"/>
              </a:avLst>
            </a:prstGeom>
            <a:solidFill>
              <a:schemeClr val="bg2"/>
            </a:solidFill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Speech Bubble: Rectangle with Corners Rounded 35">
              <a:extLst>
                <a:ext uri="{FF2B5EF4-FFF2-40B4-BE49-F238E27FC236}">
                  <a16:creationId xmlns:a16="http://schemas.microsoft.com/office/drawing/2014/main" id="{07AF3F98-8CD2-465E-0707-56700EFF7671}"/>
                </a:ext>
              </a:extLst>
            </p:cNvPr>
            <p:cNvSpPr/>
            <p:nvPr/>
          </p:nvSpPr>
          <p:spPr>
            <a:xfrm>
              <a:off x="3844022" y="278577"/>
              <a:ext cx="1782597" cy="1098091"/>
            </a:xfrm>
            <a:prstGeom prst="wedgeRoundRectCallout">
              <a:avLst>
                <a:gd name="adj1" fmla="val 33065"/>
                <a:gd name="adj2" fmla="val 108963"/>
                <a:gd name="adj3" fmla="val 16667"/>
              </a:avLst>
            </a:prstGeom>
            <a:solidFill>
              <a:schemeClr val="bg2"/>
            </a:solidFill>
            <a:ln w="38100">
              <a:solidFill>
                <a:schemeClr val="bg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77506A82-8B9E-5762-3D87-6C9AC13B3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8104" y="4885977"/>
              <a:ext cx="1625601" cy="914401"/>
            </a:xfrm>
            <a:prstGeom prst="rect">
              <a:avLst/>
            </a:prstGeom>
          </p:spPr>
        </p:pic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id="{CCBEF87A-AE3A-B462-770B-9C7E744BF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12726" y="352549"/>
              <a:ext cx="1625600" cy="914400"/>
            </a:xfrm>
            <a:prstGeom prst="rect">
              <a:avLst/>
            </a:prstGeom>
          </p:spPr>
        </p:pic>
        <p:sp>
          <p:nvSpPr>
            <p:cNvPr id="152" name="Isosceles Triangle 10">
              <a:extLst>
                <a:ext uri="{FF2B5EF4-FFF2-40B4-BE49-F238E27FC236}">
                  <a16:creationId xmlns:a16="http://schemas.microsoft.com/office/drawing/2014/main" id="{15B4F423-D9C7-5AF4-99D6-35953DF6A239}"/>
                </a:ext>
              </a:extLst>
            </p:cNvPr>
            <p:cNvSpPr/>
            <p:nvPr/>
          </p:nvSpPr>
          <p:spPr>
            <a:xfrm rot="9277234">
              <a:off x="4949662" y="1737491"/>
              <a:ext cx="675860" cy="344556"/>
            </a:xfrm>
            <a:prstGeom prst="triangl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c</a:t>
              </a:r>
              <a:endParaRPr lang="en-US" dirty="0"/>
            </a:p>
          </p:txBody>
        </p:sp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DBE1054B-F2E2-3EAF-385D-55D7BB9D1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96908" y="851821"/>
              <a:ext cx="1625600" cy="914400"/>
            </a:xfrm>
            <a:prstGeom prst="rect">
              <a:avLst/>
            </a:prstGeom>
          </p:spPr>
        </p:pic>
        <p:pic>
          <p:nvPicPr>
            <p:cNvPr id="154" name="Picture 153">
              <a:extLst>
                <a:ext uri="{FF2B5EF4-FFF2-40B4-BE49-F238E27FC236}">
                  <a16:creationId xmlns:a16="http://schemas.microsoft.com/office/drawing/2014/main" id="{548E69C2-D803-A927-3753-3D9875741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2302" y="4034124"/>
              <a:ext cx="1625599" cy="914401"/>
            </a:xfrm>
            <a:prstGeom prst="rect">
              <a:avLst/>
            </a:prstGeom>
          </p:spPr>
        </p:pic>
      </p:grp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A734035F-CF07-FEB3-E380-87F7266374F2}"/>
              </a:ext>
            </a:extLst>
          </p:cNvPr>
          <p:cNvCxnSpPr>
            <a:cxnSpLocks/>
          </p:cNvCxnSpPr>
          <p:nvPr/>
        </p:nvCxnSpPr>
        <p:spPr>
          <a:xfrm>
            <a:off x="0" y="2356922"/>
            <a:ext cx="12192000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AB8E3B45-5573-6C0B-2078-F9A13E2326F5}"/>
              </a:ext>
            </a:extLst>
          </p:cNvPr>
          <p:cNvGrpSpPr/>
          <p:nvPr/>
        </p:nvGrpSpPr>
        <p:grpSpPr>
          <a:xfrm>
            <a:off x="1075783" y="869403"/>
            <a:ext cx="9179184" cy="1347997"/>
            <a:chOff x="870253" y="3742244"/>
            <a:chExt cx="9179184" cy="1347997"/>
          </a:xfrm>
        </p:grpSpPr>
        <p:sp>
          <p:nvSpPr>
            <p:cNvPr id="73" name="Subtitle 2">
              <a:extLst>
                <a:ext uri="{FF2B5EF4-FFF2-40B4-BE49-F238E27FC236}">
                  <a16:creationId xmlns:a16="http://schemas.microsoft.com/office/drawing/2014/main" id="{5762DE91-E496-C709-CA0D-EF6F4E6C55E9}"/>
                </a:ext>
              </a:extLst>
            </p:cNvPr>
            <p:cNvSpPr txBox="1">
              <a:spLocks/>
            </p:cNvSpPr>
            <p:nvPr/>
          </p:nvSpPr>
          <p:spPr>
            <a:xfrm>
              <a:off x="876404" y="3814070"/>
              <a:ext cx="2274549" cy="58642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sz="1400" dirty="0">
                  <a:solidFill>
                    <a:schemeClr val="accent1">
                      <a:lumMod val="50000"/>
                    </a:schemeClr>
                  </a:solidFill>
                  <a:latin typeface="Fjalla One"/>
                  <a:sym typeface="Fjalla One"/>
                </a:rPr>
                <a:t>Scene description</a:t>
              </a:r>
            </a:p>
          </p:txBody>
        </p:sp>
        <p:sp>
          <p:nvSpPr>
            <p:cNvPr id="74" name="Subtitle 2">
              <a:extLst>
                <a:ext uri="{FF2B5EF4-FFF2-40B4-BE49-F238E27FC236}">
                  <a16:creationId xmlns:a16="http://schemas.microsoft.com/office/drawing/2014/main" id="{CB8403F5-01C4-0D53-1ED3-FCBEE3BE82BF}"/>
                </a:ext>
              </a:extLst>
            </p:cNvPr>
            <p:cNvSpPr txBox="1">
              <a:spLocks/>
            </p:cNvSpPr>
            <p:nvPr/>
          </p:nvSpPr>
          <p:spPr>
            <a:xfrm>
              <a:off x="7318988" y="4454965"/>
              <a:ext cx="1661974" cy="629093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>
                <a:spcBef>
                  <a:spcPts val="0"/>
                </a:spcBef>
                <a:buClr>
                  <a:schemeClr val="dk2"/>
                </a:buClr>
                <a:buSzPts val="2800"/>
              </a:pPr>
              <a:r>
                <a:rPr lang="en-US" sz="1400" b="0" dirty="0">
                  <a:solidFill>
                    <a:schemeClr val="accent1">
                      <a:lumMod val="50000"/>
                    </a:schemeClr>
                  </a:solidFill>
                  <a:latin typeface="Fjalla One"/>
                </a:rPr>
                <a:t>Camera trajectory optimizer</a:t>
              </a: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C24F632-F128-A836-5A9A-AB4682143704}"/>
                </a:ext>
              </a:extLst>
            </p:cNvPr>
            <p:cNvGrpSpPr/>
            <p:nvPr/>
          </p:nvGrpSpPr>
          <p:grpSpPr>
            <a:xfrm>
              <a:off x="5174418" y="3757126"/>
              <a:ext cx="2124960" cy="1327824"/>
              <a:chOff x="5270021" y="909220"/>
              <a:chExt cx="2124960" cy="1327824"/>
            </a:xfrm>
          </p:grpSpPr>
          <p:sp>
            <p:nvSpPr>
              <p:cNvPr id="172" name="Rounded Rectangle 171">
                <a:extLst>
                  <a:ext uri="{FF2B5EF4-FFF2-40B4-BE49-F238E27FC236}">
                    <a16:creationId xmlns:a16="http://schemas.microsoft.com/office/drawing/2014/main" id="{00445C1C-14A7-0DE2-9B60-2BC6E0A83F41}"/>
                  </a:ext>
                </a:extLst>
              </p:cNvPr>
              <p:cNvSpPr/>
              <p:nvPr/>
            </p:nvSpPr>
            <p:spPr>
              <a:xfrm>
                <a:off x="5484241" y="909220"/>
                <a:ext cx="1817393" cy="1286515"/>
              </a:xfrm>
              <a:prstGeom prst="roundRect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lt1"/>
                  </a:solidFill>
                </a:endParaRPr>
              </a:p>
            </p:txBody>
          </p:sp>
          <p:pic>
            <p:nvPicPr>
              <p:cNvPr id="173" name="Picture 4" descr="Optimization - Free business icons">
                <a:extLst>
                  <a:ext uri="{FF2B5EF4-FFF2-40B4-BE49-F238E27FC236}">
                    <a16:creationId xmlns:a16="http://schemas.microsoft.com/office/drawing/2014/main" id="{BB5974E2-38CF-713D-4558-A9E2BE3E2F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71157" y="943219"/>
                <a:ext cx="749042" cy="7490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4" name="Subtitle 2">
                <a:extLst>
                  <a:ext uri="{FF2B5EF4-FFF2-40B4-BE49-F238E27FC236}">
                    <a16:creationId xmlns:a16="http://schemas.microsoft.com/office/drawing/2014/main" id="{44BE51E9-6B14-8A8C-3718-F0269AC7F1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70021" y="1607951"/>
                <a:ext cx="1351313" cy="62909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</a:rPr>
                  <a:t>Layout Optimizer</a:t>
                </a:r>
              </a:p>
            </p:txBody>
          </p:sp>
          <p:pic>
            <p:nvPicPr>
              <p:cNvPr id="175" name="Picture 16" descr="Assembly required color icon – Royalty-Free Vector | VectorStock">
                <a:extLst>
                  <a:ext uri="{FF2B5EF4-FFF2-40B4-BE49-F238E27FC236}">
                    <a16:creationId xmlns:a16="http://schemas.microsoft.com/office/drawing/2014/main" id="{1BD51192-533C-A048-CFE6-F9912D2420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6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782118">
                <a:off x="6280299" y="1162554"/>
                <a:ext cx="305714" cy="4359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6" name="Picture 18" descr="Layout - Free miscellaneous icons">
                <a:extLst>
                  <a:ext uri="{FF2B5EF4-FFF2-40B4-BE49-F238E27FC236}">
                    <a16:creationId xmlns:a16="http://schemas.microsoft.com/office/drawing/2014/main" id="{0B86AF0F-7C56-A55B-7B33-42FB406BA3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90629" y="1110447"/>
                <a:ext cx="501483" cy="5014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2BC9E760-2762-D53B-F7D0-41009141DF88}"/>
                  </a:ext>
                </a:extLst>
              </p:cNvPr>
              <p:cNvSpPr txBox="1"/>
              <p:nvPr/>
            </p:nvSpPr>
            <p:spPr>
              <a:xfrm>
                <a:off x="6285520" y="1552477"/>
                <a:ext cx="1109461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accent3"/>
                    </a:solidFill>
                    <a:latin typeface="Barlow Semi Condensed"/>
                    <a:sym typeface="Barlow Semi Condensed"/>
                  </a:rPr>
                  <a:t>Compact </a:t>
                </a:r>
              </a:p>
              <a:p>
                <a:pPr algn="ctr"/>
                <a:r>
                  <a:rPr lang="en-US" sz="1100" b="1" dirty="0">
                    <a:solidFill>
                      <a:schemeClr val="accent3"/>
                    </a:solidFill>
                    <a:latin typeface="Barlow Semi Condensed"/>
                    <a:sym typeface="Barlow Semi Condensed"/>
                  </a:rPr>
                  <a:t>layout</a:t>
                </a:r>
              </a:p>
            </p:txBody>
          </p:sp>
          <p:sp>
            <p:nvSpPr>
              <p:cNvPr id="178" name="Right Arrow 177">
                <a:extLst>
                  <a:ext uri="{FF2B5EF4-FFF2-40B4-BE49-F238E27FC236}">
                    <a16:creationId xmlns:a16="http://schemas.microsoft.com/office/drawing/2014/main" id="{3BE9338D-506B-EB23-218E-5D1CA599CCD8}"/>
                  </a:ext>
                </a:extLst>
              </p:cNvPr>
              <p:cNvSpPr/>
              <p:nvPr/>
            </p:nvSpPr>
            <p:spPr>
              <a:xfrm>
                <a:off x="5319337" y="1403140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40E3FB3-C382-D2AB-BD05-EDC3A6E0FB51}"/>
                </a:ext>
              </a:extLst>
            </p:cNvPr>
            <p:cNvGrpSpPr/>
            <p:nvPr/>
          </p:nvGrpSpPr>
          <p:grpSpPr>
            <a:xfrm>
              <a:off x="7219410" y="3751392"/>
              <a:ext cx="1648566" cy="1286515"/>
              <a:chOff x="7315013" y="903486"/>
              <a:chExt cx="1648566" cy="1286515"/>
            </a:xfrm>
          </p:grpSpPr>
          <p:pic>
            <p:nvPicPr>
              <p:cNvPr id="168" name="Picture 20" descr="Camera dolly - Free electronics icons">
                <a:extLst>
                  <a:ext uri="{FF2B5EF4-FFF2-40B4-BE49-F238E27FC236}">
                    <a16:creationId xmlns:a16="http://schemas.microsoft.com/office/drawing/2014/main" id="{055D0E5C-1BEF-183E-98DB-43D76485E0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80798" y="995063"/>
                <a:ext cx="548640" cy="5486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9" name="Picture 22" descr="Download Free Trajectory Icons in PNG &amp; SVG">
                <a:extLst>
                  <a:ext uri="{FF2B5EF4-FFF2-40B4-BE49-F238E27FC236}">
                    <a16:creationId xmlns:a16="http://schemas.microsoft.com/office/drawing/2014/main" id="{08041D99-D365-D06A-6838-B25692793FF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33285" y="958751"/>
                <a:ext cx="640080" cy="6400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0" name="Rounded Rectangle 169">
                <a:extLst>
                  <a:ext uri="{FF2B5EF4-FFF2-40B4-BE49-F238E27FC236}">
                    <a16:creationId xmlns:a16="http://schemas.microsoft.com/office/drawing/2014/main" id="{F62A96A7-9BD2-9BEA-3AD4-7DED6D567CD7}"/>
                  </a:ext>
                </a:extLst>
              </p:cNvPr>
              <p:cNvSpPr/>
              <p:nvPr/>
            </p:nvSpPr>
            <p:spPr>
              <a:xfrm>
                <a:off x="7488328" y="903486"/>
                <a:ext cx="1475251" cy="1286515"/>
              </a:xfrm>
              <a:prstGeom prst="roundRect">
                <a:avLst/>
              </a:prstGeom>
              <a:noFill/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71" name="Right Arrow 170">
                <a:extLst>
                  <a:ext uri="{FF2B5EF4-FFF2-40B4-BE49-F238E27FC236}">
                    <a16:creationId xmlns:a16="http://schemas.microsoft.com/office/drawing/2014/main" id="{00002FA7-8A19-7781-D441-F43898F9EEC7}"/>
                  </a:ext>
                </a:extLst>
              </p:cNvPr>
              <p:cNvSpPr/>
              <p:nvPr/>
            </p:nvSpPr>
            <p:spPr>
              <a:xfrm>
                <a:off x="7315013" y="1403140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0C8E2AE6-764A-BC71-27D6-1EB04DB8D5DB}"/>
                </a:ext>
              </a:extLst>
            </p:cNvPr>
            <p:cNvGrpSpPr/>
            <p:nvPr/>
          </p:nvGrpSpPr>
          <p:grpSpPr>
            <a:xfrm>
              <a:off x="8876334" y="3742244"/>
              <a:ext cx="1173103" cy="1286515"/>
              <a:chOff x="8971937" y="894338"/>
              <a:chExt cx="1173103" cy="1286515"/>
            </a:xfrm>
          </p:grpSpPr>
          <p:sp>
            <p:nvSpPr>
              <p:cNvPr id="163" name="Rounded Rectangle 162">
                <a:extLst>
                  <a:ext uri="{FF2B5EF4-FFF2-40B4-BE49-F238E27FC236}">
                    <a16:creationId xmlns:a16="http://schemas.microsoft.com/office/drawing/2014/main" id="{B46F698F-C545-64E1-1509-B08F152DE8C2}"/>
                  </a:ext>
                </a:extLst>
              </p:cNvPr>
              <p:cNvSpPr/>
              <p:nvPr/>
            </p:nvSpPr>
            <p:spPr>
              <a:xfrm>
                <a:off x="9130867" y="894338"/>
                <a:ext cx="891474" cy="1286515"/>
              </a:xfrm>
              <a:prstGeom prst="roundRect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64" name="Right Arrow 163">
                <a:extLst>
                  <a:ext uri="{FF2B5EF4-FFF2-40B4-BE49-F238E27FC236}">
                    <a16:creationId xmlns:a16="http://schemas.microsoft.com/office/drawing/2014/main" id="{3B0B604C-9C4B-0A94-AE73-87A95289FE09}"/>
                  </a:ext>
                </a:extLst>
              </p:cNvPr>
              <p:cNvSpPr/>
              <p:nvPr/>
            </p:nvSpPr>
            <p:spPr>
              <a:xfrm>
                <a:off x="8971937" y="1389191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5" name="Picture 26" descr="Metadata - Free seo and web icons">
                <a:extLst>
                  <a:ext uri="{FF2B5EF4-FFF2-40B4-BE49-F238E27FC236}">
                    <a16:creationId xmlns:a16="http://schemas.microsoft.com/office/drawing/2014/main" id="{9375B983-4F71-B5A8-1511-C87C87C306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89722" y="1020270"/>
                <a:ext cx="457200" cy="457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97E6F008-0308-734B-6EEB-DC5C58FB5014}"/>
                  </a:ext>
                </a:extLst>
              </p:cNvPr>
              <p:cNvSpPr txBox="1"/>
              <p:nvPr/>
            </p:nvSpPr>
            <p:spPr>
              <a:xfrm>
                <a:off x="9543738" y="1033426"/>
                <a:ext cx="601302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100" b="1" dirty="0">
                    <a:solidFill>
                      <a:schemeClr val="accent3"/>
                    </a:solidFill>
                    <a:latin typeface="Barlow Semi Condensed"/>
                    <a:sym typeface="Barlow Semi Condensed"/>
                  </a:rPr>
                  <a:t>Meta data</a:t>
                </a:r>
              </a:p>
            </p:txBody>
          </p:sp>
          <p:sp>
            <p:nvSpPr>
              <p:cNvPr id="167" name="Subtitle 2">
                <a:extLst>
                  <a:ext uri="{FF2B5EF4-FFF2-40B4-BE49-F238E27FC236}">
                    <a16:creationId xmlns:a16="http://schemas.microsoft.com/office/drawing/2014/main" id="{72B4EC35-E395-32DE-E9FD-C8EFC5C450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276750" y="1514615"/>
                <a:ext cx="608538" cy="629093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</a:rPr>
                  <a:t>QA </a:t>
                </a:r>
              </a:p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</a:rPr>
                  <a:t>Gen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DD2D52A7-B20A-E6A9-0A76-EE35FBBA3140}"/>
                </a:ext>
              </a:extLst>
            </p:cNvPr>
            <p:cNvGrpSpPr/>
            <p:nvPr/>
          </p:nvGrpSpPr>
          <p:grpSpPr>
            <a:xfrm>
              <a:off x="2909569" y="3762186"/>
              <a:ext cx="2299832" cy="1267572"/>
              <a:chOff x="3005172" y="914280"/>
              <a:chExt cx="2299832" cy="1267572"/>
            </a:xfrm>
          </p:grpSpPr>
          <p:sp>
            <p:nvSpPr>
              <p:cNvPr id="157" name="Rounded Rectangle 156">
                <a:extLst>
                  <a:ext uri="{FF2B5EF4-FFF2-40B4-BE49-F238E27FC236}">
                    <a16:creationId xmlns:a16="http://schemas.microsoft.com/office/drawing/2014/main" id="{19B5B5BE-01E8-DF96-F12D-116B864B7E12}"/>
                  </a:ext>
                </a:extLst>
              </p:cNvPr>
              <p:cNvSpPr/>
              <p:nvPr/>
            </p:nvSpPr>
            <p:spPr>
              <a:xfrm>
                <a:off x="3161260" y="914280"/>
                <a:ext cx="2143744" cy="1267572"/>
              </a:xfrm>
              <a:prstGeom prst="roundRect">
                <a:avLst/>
              </a:prstGeom>
              <a:noFill/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58" name="Picture 2" descr="Don't Sleep on Single-agent Systems">
                <a:extLst>
                  <a:ext uri="{FF2B5EF4-FFF2-40B4-BE49-F238E27FC236}">
                    <a16:creationId xmlns:a16="http://schemas.microsoft.com/office/drawing/2014/main" id="{B760044B-8A37-8981-1D12-73A625D895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1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backgroundRemoval t="9873" b="89873" l="10054" r="8994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40341" y="967624"/>
                <a:ext cx="767002" cy="8241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9" name="Subtitle 2">
                <a:extLst>
                  <a:ext uri="{FF2B5EF4-FFF2-40B4-BE49-F238E27FC236}">
                    <a16:creationId xmlns:a16="http://schemas.microsoft.com/office/drawing/2014/main" id="{2F262034-6C7A-6002-81B8-D28D052E23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66166" y="1728340"/>
                <a:ext cx="1165247" cy="41089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  <a:sym typeface="Fjalla One"/>
                  </a:rPr>
                  <a:t>LLM Agent</a:t>
                </a: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19F78E59-0209-07D5-7AEA-08C07D20DAB5}"/>
                  </a:ext>
                </a:extLst>
              </p:cNvPr>
              <p:cNvSpPr txBox="1"/>
              <p:nvPr/>
            </p:nvSpPr>
            <p:spPr>
              <a:xfrm>
                <a:off x="4194060" y="1806765"/>
                <a:ext cx="997088" cy="3488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en-US" sz="1200" b="1" dirty="0">
                    <a:solidFill>
                      <a:schemeClr val="accent3"/>
                    </a:solidFill>
                    <a:latin typeface="Barlow Semi Condensed"/>
                    <a:sym typeface="Barlow Semi Condensed"/>
                  </a:rPr>
                  <a:t>Room constraint</a:t>
                </a:r>
              </a:p>
            </p:txBody>
          </p:sp>
          <p:sp>
            <p:nvSpPr>
              <p:cNvPr id="161" name="Right Arrow 160">
                <a:extLst>
                  <a:ext uri="{FF2B5EF4-FFF2-40B4-BE49-F238E27FC236}">
                    <a16:creationId xmlns:a16="http://schemas.microsoft.com/office/drawing/2014/main" id="{4FF692C5-CDAF-EFF7-7263-E21B78F7D4CD}"/>
                  </a:ext>
                </a:extLst>
              </p:cNvPr>
              <p:cNvSpPr/>
              <p:nvPr/>
            </p:nvSpPr>
            <p:spPr>
              <a:xfrm>
                <a:off x="3005172" y="1425209"/>
                <a:ext cx="150571" cy="326572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2" name="Picture 2" descr="Writing - Free education icons">
                <a:extLst>
                  <a:ext uri="{FF2B5EF4-FFF2-40B4-BE49-F238E27FC236}">
                    <a16:creationId xmlns:a16="http://schemas.microsoft.com/office/drawing/2014/main" id="{887ED531-BB0B-FC38-10C1-1C84DF8BC91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3"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244262" y="1096723"/>
                <a:ext cx="683090" cy="7315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BA7F1738-904B-E80C-1A46-434B1F88175A}"/>
                </a:ext>
              </a:extLst>
            </p:cNvPr>
            <p:cNvGrpSpPr/>
            <p:nvPr/>
          </p:nvGrpSpPr>
          <p:grpSpPr>
            <a:xfrm>
              <a:off x="870253" y="3757085"/>
              <a:ext cx="2456954" cy="1333156"/>
              <a:chOff x="965856" y="909179"/>
              <a:chExt cx="2456954" cy="1333156"/>
            </a:xfrm>
          </p:grpSpPr>
          <p:sp>
            <p:nvSpPr>
              <p:cNvPr id="80" name="Subtitle 2">
                <a:extLst>
                  <a:ext uri="{FF2B5EF4-FFF2-40B4-BE49-F238E27FC236}">
                    <a16:creationId xmlns:a16="http://schemas.microsoft.com/office/drawing/2014/main" id="{64C34204-2D40-FCF4-B51E-8DDB491566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73865" y="1803755"/>
                <a:ext cx="1570840" cy="43858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b="0" dirty="0">
                    <a:solidFill>
                      <a:schemeClr val="accent3"/>
                    </a:solidFill>
                    <a:latin typeface="Fjalla One"/>
                    <a:sym typeface="Fjalla One"/>
                  </a:rPr>
                  <a:t>User input</a:t>
                </a:r>
              </a:p>
            </p:txBody>
          </p: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B9705F08-4912-0C7C-7FE2-512F3B9C3D79}"/>
                  </a:ext>
                </a:extLst>
              </p:cNvPr>
              <p:cNvGrpSpPr/>
              <p:nvPr/>
            </p:nvGrpSpPr>
            <p:grpSpPr>
              <a:xfrm>
                <a:off x="1312542" y="909179"/>
                <a:ext cx="1677702" cy="1286670"/>
                <a:chOff x="1312542" y="909179"/>
                <a:chExt cx="1677702" cy="1286670"/>
              </a:xfrm>
            </p:grpSpPr>
            <p:sp>
              <p:nvSpPr>
                <p:cNvPr id="89" name="Rounded Rectangle 88">
                  <a:extLst>
                    <a:ext uri="{FF2B5EF4-FFF2-40B4-BE49-F238E27FC236}">
                      <a16:creationId xmlns:a16="http://schemas.microsoft.com/office/drawing/2014/main" id="{ED222B22-45B3-9030-F77B-C07DF6B32712}"/>
                    </a:ext>
                  </a:extLst>
                </p:cNvPr>
                <p:cNvSpPr/>
                <p:nvPr/>
              </p:nvSpPr>
              <p:spPr>
                <a:xfrm>
                  <a:off x="1376003" y="909179"/>
                  <a:ext cx="1533566" cy="871534"/>
                </a:xfrm>
                <a:prstGeom prst="round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b="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107" name="Picture 2" descr="User - Free social icons">
                  <a:extLst>
                    <a:ext uri="{FF2B5EF4-FFF2-40B4-BE49-F238E27FC236}">
                      <a16:creationId xmlns:a16="http://schemas.microsoft.com/office/drawing/2014/main" id="{1BC2E2FD-6AE1-3317-8D51-0814078E038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4">
                  <a:lum bright="70000" contrast="-70000"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73865" y="1767611"/>
                  <a:ext cx="365760" cy="3657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56" name="Rounded Rectangle 155">
                  <a:extLst>
                    <a:ext uri="{FF2B5EF4-FFF2-40B4-BE49-F238E27FC236}">
                      <a16:creationId xmlns:a16="http://schemas.microsoft.com/office/drawing/2014/main" id="{921E9822-7904-104C-E3B0-3D02DBC30CC7}"/>
                    </a:ext>
                  </a:extLst>
                </p:cNvPr>
                <p:cNvSpPr/>
                <p:nvPr/>
              </p:nvSpPr>
              <p:spPr>
                <a:xfrm>
                  <a:off x="1312542" y="909334"/>
                  <a:ext cx="1677702" cy="1286515"/>
                </a:xfrm>
                <a:prstGeom prst="roundRect">
                  <a:avLst>
                    <a:gd name="adj" fmla="val 9612"/>
                  </a:avLst>
                </a:prstGeom>
                <a:noFill/>
                <a:ln w="5715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E919E3D-D02B-56DB-D611-B6A17374C8E1}"/>
                  </a:ext>
                </a:extLst>
              </p:cNvPr>
              <p:cNvSpPr txBox="1"/>
              <p:nvPr/>
            </p:nvSpPr>
            <p:spPr>
              <a:xfrm>
                <a:off x="1376003" y="1143024"/>
                <a:ext cx="204680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b="1" dirty="0">
                    <a:solidFill>
                      <a:schemeClr val="accent3"/>
                    </a:solidFill>
                    <a:latin typeface="Barlow Semi Condensed"/>
                    <a:sym typeface="Barlow Semi Condensed"/>
                  </a:rPr>
                  <a:t>“A 30 m² dining room containing ten chairs of different types …”</a:t>
                </a:r>
              </a:p>
            </p:txBody>
          </p:sp>
          <p:sp>
            <p:nvSpPr>
              <p:cNvPr id="83" name="Subtitle 2">
                <a:extLst>
                  <a:ext uri="{FF2B5EF4-FFF2-40B4-BE49-F238E27FC236}">
                    <a16:creationId xmlns:a16="http://schemas.microsoft.com/office/drawing/2014/main" id="{D4BA746C-B974-2B34-79C5-0D0EDD47DA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5856" y="927310"/>
                <a:ext cx="2274549" cy="58642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  <a:spcBef>
                    <a:spcPts val="0"/>
                  </a:spcBef>
                  <a:buClr>
                    <a:schemeClr val="dk2"/>
                  </a:buClr>
                  <a:buSzPts val="2800"/>
                </a:pPr>
                <a:r>
                  <a:rPr lang="en-US" sz="1400" dirty="0">
                    <a:solidFill>
                      <a:schemeClr val="accent3">
                        <a:lumMod val="75000"/>
                      </a:schemeClr>
                    </a:solidFill>
                    <a:latin typeface="Fjalla One"/>
                    <a:sym typeface="Fjalla One"/>
                  </a:rPr>
                  <a:t>Scene description</a:t>
                </a:r>
              </a:p>
            </p:txBody>
          </p:sp>
        </p:grp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9C7D44B1-20E6-CBEE-702A-5266CED74A9E}"/>
              </a:ext>
            </a:extLst>
          </p:cNvPr>
          <p:cNvGrpSpPr/>
          <p:nvPr/>
        </p:nvGrpSpPr>
        <p:grpSpPr>
          <a:xfrm>
            <a:off x="3440338" y="5039875"/>
            <a:ext cx="3648343" cy="807211"/>
            <a:chOff x="3440338" y="5039875"/>
            <a:chExt cx="3648343" cy="807211"/>
          </a:xfrm>
        </p:grpSpPr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10294812-A375-6B89-50F7-00DA571ED35B}"/>
                </a:ext>
              </a:extLst>
            </p:cNvPr>
            <p:cNvGrpSpPr/>
            <p:nvPr/>
          </p:nvGrpSpPr>
          <p:grpSpPr>
            <a:xfrm>
              <a:off x="3440338" y="5039875"/>
              <a:ext cx="3648343" cy="617039"/>
              <a:chOff x="3433685" y="5037049"/>
              <a:chExt cx="3648343" cy="617039"/>
            </a:xfrm>
          </p:grpSpPr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1CA09675-671A-7F1B-785C-2EC5C639E92B}"/>
                  </a:ext>
                </a:extLst>
              </p:cNvPr>
              <p:cNvSpPr/>
              <p:nvPr/>
            </p:nvSpPr>
            <p:spPr>
              <a:xfrm>
                <a:off x="3646458" y="5037049"/>
                <a:ext cx="3307416" cy="480056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Subtitle 2">
                <a:extLst>
                  <a:ext uri="{FF2B5EF4-FFF2-40B4-BE49-F238E27FC236}">
                    <a16:creationId xmlns:a16="http://schemas.microsoft.com/office/drawing/2014/main" id="{23E12617-ECBB-64D2-44CB-9FAEF30E6F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17119" y="5107164"/>
                <a:ext cx="2164909" cy="54692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 algn="l">
                  <a:lnSpc>
                    <a:spcPct val="70000"/>
                  </a:lnSpc>
                </a:pPr>
                <a:r>
                  <a:rPr lang="en-US" sz="1400" b="0" dirty="0">
                    <a:solidFill>
                      <a:schemeClr val="tx1"/>
                    </a:solidFill>
                  </a:rPr>
                  <a:t>- Camera location valid ?</a:t>
                </a:r>
              </a:p>
            </p:txBody>
          </p:sp>
          <p:sp>
            <p:nvSpPr>
              <p:cNvPr id="109" name="Subtitle 2">
                <a:extLst>
                  <a:ext uri="{FF2B5EF4-FFF2-40B4-BE49-F238E27FC236}">
                    <a16:creationId xmlns:a16="http://schemas.microsoft.com/office/drawing/2014/main" id="{6BD52A4B-9135-03C3-DFDD-25DA91C880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33685" y="5077216"/>
                <a:ext cx="1724727" cy="546924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en-US"/>
                </a:defPPr>
                <a:lvl1pPr indent="0" algn="ctr">
                  <a:lnSpc>
                    <a:spcPct val="10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600" b="1">
                    <a:solidFill>
                      <a:schemeClr val="bg2">
                        <a:lumMod val="50000"/>
                      </a:schemeClr>
                    </a:solidFill>
                  </a:defRPr>
                </a:lvl1pPr>
                <a:lvl2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/>
                </a:lvl2pPr>
                <a:lvl3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</a:lvl3pPr>
                <a:lvl4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4pPr>
                <a:lvl5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5pPr>
                <a:lvl6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6pPr>
                <a:lvl7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7pPr>
                <a:lvl8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8pPr>
                <a:lvl9pPr indent="0" algn="ctr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/>
                </a:lvl9pPr>
              </a:lstStyle>
              <a:p>
                <a:pPr>
                  <a:lnSpc>
                    <a:spcPct val="70000"/>
                  </a:lnSpc>
                </a:pPr>
                <a:r>
                  <a:rPr lang="en-US" sz="1800" dirty="0">
                    <a:solidFill>
                      <a:schemeClr val="tx1"/>
                    </a:solidFill>
                  </a:rPr>
                  <a:t>Geometric check</a:t>
                </a:r>
              </a:p>
            </p:txBody>
          </p:sp>
        </p:grpSp>
        <p:sp>
          <p:nvSpPr>
            <p:cNvPr id="106" name="Subtitle 2">
              <a:extLst>
                <a:ext uri="{FF2B5EF4-FFF2-40B4-BE49-F238E27FC236}">
                  <a16:creationId xmlns:a16="http://schemas.microsoft.com/office/drawing/2014/main" id="{831DB1A2-0EE4-3C82-E617-AB0723F20CF3}"/>
                </a:ext>
              </a:extLst>
            </p:cNvPr>
            <p:cNvSpPr txBox="1">
              <a:spLocks/>
            </p:cNvSpPr>
            <p:nvPr/>
          </p:nvSpPr>
          <p:spPr>
            <a:xfrm>
              <a:off x="4932992" y="5300162"/>
              <a:ext cx="2130235" cy="546924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defPPr>
                <a:defRPr lang="en-US"/>
              </a:defPPr>
              <a:lvl1pPr indent="0" algn="ctr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1">
                  <a:solidFill>
                    <a:schemeClr val="bg2">
                      <a:lumMod val="50000"/>
                    </a:schemeClr>
                  </a:solidFill>
                </a:defRPr>
              </a:lvl1pPr>
              <a:lvl2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pPr algn="l">
                <a:lnSpc>
                  <a:spcPct val="70000"/>
                </a:lnSpc>
              </a:pPr>
              <a:r>
                <a:rPr lang="en-US" sz="1400" b="0" dirty="0">
                  <a:solidFill>
                    <a:schemeClr val="tx1"/>
                  </a:solidFill>
                </a:rPr>
                <a:t>- Object inside FOV?</a:t>
              </a:r>
            </a:p>
          </p:txBody>
        </p:sp>
      </p:grp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376B80E-C861-0A53-A846-30B789B7D95E}"/>
              </a:ext>
            </a:extLst>
          </p:cNvPr>
          <p:cNvSpPr txBox="1">
            <a:spLocks/>
          </p:cNvSpPr>
          <p:nvPr/>
        </p:nvSpPr>
        <p:spPr>
          <a:xfrm>
            <a:off x="9201826" y="6346258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E622395-91BF-4FB6-90CD-4A04806BA026}" type="slidenum">
              <a:rPr lang="en-US" sz="1500" smtClean="0"/>
              <a:pPr algn="r"/>
              <a:t>9</a:t>
            </a:fld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903241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065E38B-F45C-7C42-95D9-635FD5F6AE31}">
  <we:reference id="wa200010001" version="1.0.0.1" store="en-US" storeType="OMEX"/>
  <we:alternateReferences>
    <we:reference id="wa200010001" version="1.0.0.1" store="en-US" storeType="OMEX"/>
  </we:alternateReferences>
  <we:properties>
    <we:property name="claude.fileId" value="&quot;d1c9b898-eb14-4e05-8612-1c6158b251c8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20334</TotalTime>
  <Words>733</Words>
  <Application>Microsoft Macintosh PowerPoint</Application>
  <PresentationFormat>Widescreen</PresentationFormat>
  <Paragraphs>192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Inter</vt:lpstr>
      <vt:lpstr>宋体</vt:lpstr>
      <vt:lpstr>字魂105号-简雅黑</vt:lpstr>
      <vt:lpstr>Aptos</vt:lpstr>
      <vt:lpstr>Arial</vt:lpstr>
      <vt:lpstr>Barlow Semi Condensed</vt:lpstr>
      <vt:lpstr>Calibri</vt:lpstr>
      <vt:lpstr>Calibri Light</vt:lpstr>
      <vt:lpstr>Fjalla One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淏明 王</dc:creator>
  <cp:lastModifiedBy>淏明 王</cp:lastModifiedBy>
  <cp:revision>69</cp:revision>
  <dcterms:created xsi:type="dcterms:W3CDTF">2024-07-22T04:33:04Z</dcterms:created>
  <dcterms:modified xsi:type="dcterms:W3CDTF">2026-08-20T15:20:37Z</dcterms:modified>
</cp:coreProperties>
</file>